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67" r:id="rId2"/>
    <p:sldId id="280" r:id="rId3"/>
    <p:sldId id="281" r:id="rId4"/>
    <p:sldId id="284" r:id="rId5"/>
    <p:sldId id="283" r:id="rId6"/>
    <p:sldId id="282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00" r:id="rId22"/>
    <p:sldId id="299" r:id="rId23"/>
    <p:sldId id="279" r:id="rId24"/>
    <p:sldId id="268" r:id="rId25"/>
    <p:sldId id="301" r:id="rId26"/>
    <p:sldId id="278" r:id="rId27"/>
    <p:sldId id="276" r:id="rId28"/>
    <p:sldId id="275" r:id="rId29"/>
    <p:sldId id="277" r:id="rId30"/>
    <p:sldId id="27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26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nar Rosenqvist" userId="5c6c4f87fea31944" providerId="LiveId" clId="{84AD9CEE-1E51-44CD-B9E5-7C263B525A8C}"/>
    <pc:docChg chg="custSel addSld modSld">
      <pc:chgData name="Einar Rosenqvist" userId="5c6c4f87fea31944" providerId="LiveId" clId="{84AD9CEE-1E51-44CD-B9E5-7C263B525A8C}" dt="2025-10-15T11:49:49.130" v="70" actId="680"/>
      <pc:docMkLst>
        <pc:docMk/>
      </pc:docMkLst>
      <pc:sldChg chg="modSp mod">
        <pc:chgData name="Einar Rosenqvist" userId="5c6c4f87fea31944" providerId="LiveId" clId="{84AD9CEE-1E51-44CD-B9E5-7C263B525A8C}" dt="2025-10-13T15:11:25.687" v="59" actId="20577"/>
        <pc:sldMkLst>
          <pc:docMk/>
          <pc:sldMk cId="2454040473" sldId="256"/>
        </pc:sldMkLst>
        <pc:spChg chg="mod">
          <ac:chgData name="Einar Rosenqvist" userId="5c6c4f87fea31944" providerId="LiveId" clId="{84AD9CEE-1E51-44CD-B9E5-7C263B525A8C}" dt="2025-10-13T15:11:25.687" v="59" actId="20577"/>
          <ac:spMkLst>
            <pc:docMk/>
            <pc:sldMk cId="2454040473" sldId="256"/>
            <ac:spMk id="24" creationId="{25AD8A96-325D-FCDD-CC70-39D3B2601A14}"/>
          </ac:spMkLst>
        </pc:spChg>
      </pc:sldChg>
      <pc:sldChg chg="modSp mod">
        <pc:chgData name="Einar Rosenqvist" userId="5c6c4f87fea31944" providerId="LiveId" clId="{84AD9CEE-1E51-44CD-B9E5-7C263B525A8C}" dt="2025-10-13T15:13:36.473" v="60" actId="20577"/>
        <pc:sldMkLst>
          <pc:docMk/>
          <pc:sldMk cId="576613571" sldId="259"/>
        </pc:sldMkLst>
        <pc:spChg chg="mod">
          <ac:chgData name="Einar Rosenqvist" userId="5c6c4f87fea31944" providerId="LiveId" clId="{84AD9CEE-1E51-44CD-B9E5-7C263B525A8C}" dt="2025-10-13T15:13:36.473" v="60" actId="20577"/>
          <ac:spMkLst>
            <pc:docMk/>
            <pc:sldMk cId="576613571" sldId="259"/>
            <ac:spMk id="25" creationId="{2AC2F2CF-464D-5EA5-3D74-3596D16783BB}"/>
          </ac:spMkLst>
        </pc:spChg>
      </pc:sldChg>
      <pc:sldChg chg="modSp mod">
        <pc:chgData name="Einar Rosenqvist" userId="5c6c4f87fea31944" providerId="LiveId" clId="{84AD9CEE-1E51-44CD-B9E5-7C263B525A8C}" dt="2025-10-13T15:14:33.682" v="62" actId="14100"/>
        <pc:sldMkLst>
          <pc:docMk/>
          <pc:sldMk cId="2921611837" sldId="260"/>
        </pc:sldMkLst>
        <pc:spChg chg="mod">
          <ac:chgData name="Einar Rosenqvist" userId="5c6c4f87fea31944" providerId="LiveId" clId="{84AD9CEE-1E51-44CD-B9E5-7C263B525A8C}" dt="2025-10-13T15:14:33.682" v="62" actId="14100"/>
          <ac:spMkLst>
            <pc:docMk/>
            <pc:sldMk cId="2921611837" sldId="260"/>
            <ac:spMk id="12" creationId="{4F038A1A-02F3-E843-838D-7D39D020E97F}"/>
          </ac:spMkLst>
        </pc:spChg>
      </pc:sldChg>
      <pc:sldChg chg="modSp mod">
        <pc:chgData name="Einar Rosenqvist" userId="5c6c4f87fea31944" providerId="LiveId" clId="{84AD9CEE-1E51-44CD-B9E5-7C263B525A8C}" dt="2025-10-13T15:25:49.496" v="67" actId="120"/>
        <pc:sldMkLst>
          <pc:docMk/>
          <pc:sldMk cId="1329702357" sldId="263"/>
        </pc:sldMkLst>
        <pc:spChg chg="mod">
          <ac:chgData name="Einar Rosenqvist" userId="5c6c4f87fea31944" providerId="LiveId" clId="{84AD9CEE-1E51-44CD-B9E5-7C263B525A8C}" dt="2025-10-13T15:25:49.496" v="67" actId="120"/>
          <ac:spMkLst>
            <pc:docMk/>
            <pc:sldMk cId="1329702357" sldId="263"/>
            <ac:spMk id="9" creationId="{4299CAC5-3E6F-7C5C-A51D-7E8ED6024F32}"/>
          </ac:spMkLst>
        </pc:spChg>
      </pc:sldChg>
      <pc:sldChg chg="delSp modSp mod">
        <pc:chgData name="Einar Rosenqvist" userId="5c6c4f87fea31944" providerId="LiveId" clId="{84AD9CEE-1E51-44CD-B9E5-7C263B525A8C}" dt="2025-10-13T17:56:48.661" v="69" actId="20577"/>
        <pc:sldMkLst>
          <pc:docMk/>
          <pc:sldMk cId="2961833052" sldId="264"/>
        </pc:sldMkLst>
        <pc:spChg chg="mod">
          <ac:chgData name="Einar Rosenqvist" userId="5c6c4f87fea31944" providerId="LiveId" clId="{84AD9CEE-1E51-44CD-B9E5-7C263B525A8C}" dt="2025-10-13T17:56:48.661" v="69" actId="20577"/>
          <ac:spMkLst>
            <pc:docMk/>
            <pc:sldMk cId="2961833052" sldId="264"/>
            <ac:spMk id="9" creationId="{C2A66BFD-3FC4-3A77-C9D7-061954A47272}"/>
          </ac:spMkLst>
        </pc:spChg>
      </pc:sldChg>
      <pc:sldChg chg="modSp mod modAnim">
        <pc:chgData name="Einar Rosenqvist" userId="5c6c4f87fea31944" providerId="LiveId" clId="{84AD9CEE-1E51-44CD-B9E5-7C263B525A8C}" dt="2025-10-13T15:10:14.316" v="58" actId="20577"/>
        <pc:sldMkLst>
          <pc:docMk/>
          <pc:sldMk cId="1119256212" sldId="268"/>
        </pc:sldMkLst>
        <pc:spChg chg="mod">
          <ac:chgData name="Einar Rosenqvist" userId="5c6c4f87fea31944" providerId="LiveId" clId="{84AD9CEE-1E51-44CD-B9E5-7C263B525A8C}" dt="2025-10-13T15:10:14.316" v="58" actId="20577"/>
          <ac:spMkLst>
            <pc:docMk/>
            <pc:sldMk cId="1119256212" sldId="268"/>
            <ac:spMk id="3" creationId="{15234AFF-35BD-BF32-9205-AE8F1B9D4AEB}"/>
          </ac:spMkLst>
        </pc:spChg>
      </pc:sldChg>
      <pc:sldChg chg="addSp modSp new modAnim">
        <pc:chgData name="Einar Rosenqvist" userId="5c6c4f87fea31944" providerId="LiveId" clId="{84AD9CEE-1E51-44CD-B9E5-7C263B525A8C}" dt="2025-10-13T15:00:14.539" v="14"/>
        <pc:sldMkLst>
          <pc:docMk/>
          <pc:sldMk cId="3581111568" sldId="273"/>
        </pc:sldMkLst>
        <pc:picChg chg="add mod">
          <ac:chgData name="Einar Rosenqvist" userId="5c6c4f87fea31944" providerId="LiveId" clId="{84AD9CEE-1E51-44CD-B9E5-7C263B525A8C}" dt="2025-10-13T15:00:14.539" v="14"/>
          <ac:picMkLst>
            <pc:docMk/>
            <pc:sldMk cId="3581111568" sldId="273"/>
            <ac:picMk id="2" creationId="{E6C79807-8173-7494-A414-E4ABD7E7B60B}"/>
          </ac:picMkLst>
        </pc:picChg>
      </pc:sldChg>
      <pc:sldChg chg="new">
        <pc:chgData name="Einar Rosenqvist" userId="5c6c4f87fea31944" providerId="LiveId" clId="{84AD9CEE-1E51-44CD-B9E5-7C263B525A8C}" dt="2025-10-15T11:49:49.130" v="70" actId="680"/>
        <pc:sldMkLst>
          <pc:docMk/>
          <pc:sldMk cId="3035436573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940E7-36A9-4564-9FA8-2B2BB13E5A1F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19925-AACB-4906-8559-573F8E753F8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9222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```neato</a:t>
            </a:r>
          </a:p>
          <a:p>
            <a:r>
              <a:rPr lang="en-US" dirty="0"/>
              <a:t>digraph G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ratio=fill</a:t>
            </a:r>
          </a:p>
          <a:p>
            <a:r>
              <a:rPr lang="en-US" dirty="0"/>
              <a:t>    size="7,7!"</a:t>
            </a:r>
          </a:p>
          <a:p>
            <a:r>
              <a:rPr lang="en-US" dirty="0"/>
              <a:t>    </a:t>
            </a:r>
            <a:r>
              <a:rPr lang="en-US" dirty="0" err="1"/>
              <a:t>bgcolor</a:t>
            </a:r>
            <a:r>
              <a:rPr lang="en-US" dirty="0"/>
              <a:t>="transparent"</a:t>
            </a:r>
          </a:p>
          <a:p>
            <a:r>
              <a:rPr lang="en-US" dirty="0"/>
              <a:t>    node [</a:t>
            </a:r>
            <a:r>
              <a:rPr lang="en-US" dirty="0" err="1"/>
              <a:t>fontsize</a:t>
            </a:r>
            <a:r>
              <a:rPr lang="en-US" dirty="0"/>
              <a:t>=10,width=.05,height=.05,shape=</a:t>
            </a:r>
            <a:r>
              <a:rPr lang="en-US" dirty="0" err="1"/>
              <a:t>circle,style</a:t>
            </a:r>
            <a:r>
              <a:rPr lang="en-US" dirty="0"/>
              <a:t>=</a:t>
            </a:r>
            <a:r>
              <a:rPr lang="en-US" dirty="0" err="1"/>
              <a:t>filled,fillcolor</a:t>
            </a:r>
            <a:r>
              <a:rPr lang="en-US" dirty="0"/>
              <a:t>=white]</a:t>
            </a:r>
          </a:p>
          <a:p>
            <a:endParaRPr lang="en-US" dirty="0"/>
          </a:p>
          <a:p>
            <a:r>
              <a:rPr lang="en-US" dirty="0"/>
              <a:t>	D1 -&gt;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D2 -&gt;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D3 -&gt;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D3 -&gt;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D3 -&gt;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D4 -&gt;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D4 -&gt;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D5 -&gt;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C11 -&gt;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C12 -&gt;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C13 -&gt;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C14 -&gt;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C21 -&gt;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C22 -&gt;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C23 -&gt;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C24 -&gt;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C31 -&gt;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C32 -&gt;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C33 -&gt;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C34 -&gt;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C41 -&gt;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C42 -&gt;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C43 -&gt;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C44 -&gt;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C51 -&gt;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C52 -&gt;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C53 -&gt;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C54 -&gt;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C61 -&gt;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C62 -&gt;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C63 -&gt;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C64 -&gt;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```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707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3D3F-6F56-2DE4-C99B-E1F7B6EE5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E9576E7D-662B-189A-DA34-C26A97ED2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F211FE36-77C1-8402-FD6C-81C626852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39E2B7A-58EB-6CF3-FC25-D3C953EF5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9429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5EB34-409C-B268-2303-D3BC46AB9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106165CF-08A7-77E7-92DF-73D88F432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C017667D-628F-15D8-0B8F-63864C6C6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A8BD5CC-9DC3-BF1E-CA12-1553C8FCE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271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E0C9-0828-A029-3DDB-349EFFC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4F58CDCE-73AD-A051-12F9-75B6B1683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E8963D43-10E6-C2E7-DA3A-1841C7C31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F6801760-38AC-7FC8-6693-39C5E7D46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048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3F1B5-7CEA-CE27-BC5E-6EF18184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D6B56F17-3611-8608-C072-533F6F96D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B0A203DC-A50C-F9F9-67CA-FBBE622D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291151D-7AD3-ABB2-B4E0-6B71A6E12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4179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4910-C065-0777-5AEC-2E585FC4F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80091BD2-6FD9-736A-7B0F-538F6B493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7103BAE9-EDF2-94FC-B24B-3557327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AD1EDF1-C6AB-46F8-E7C3-BCAF39444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4103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0A45-6D43-DBA7-9EE8-55F40B6A4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2E26AEF7-14DA-DB4B-B4BE-A2ACF743F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9B56C5B5-56B6-9B72-1BAA-DE139E41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2018694-1104-E41F-7450-C2086F375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383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1296-8BA7-8DD1-F413-DE5805A46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40C7BD72-7682-8EB3-FCEF-D6D3EC946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43DEEE8D-B204-6026-5A2B-627637EEE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1409CB6-4306-1FD3-9E69-F068CD40A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9050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2F5C5-6EA0-F6A3-FE03-FA0AF437F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C40D9FE-1378-A12E-530F-D3491CF97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13452F5D-76C9-B78F-252F-F23445C9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A201D27-4459-8565-8DF8-E7A96ACD3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5083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CFFF-C194-2526-F645-7A6C87CBA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0B13BAB6-4A13-96AF-873B-8CB4E3579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975F585D-16F3-969B-DA8F-BDBC65BE4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CB16414-D5DE-3E9F-377C-94AC51FF4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4679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D43F-6E05-593C-4ED7-0D0F0021E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3F9762EC-23EA-973E-84B0-D94D9727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0F29E541-6951-E365-CDDB-1C04C1B83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F82EAD9-FF25-2833-ED0D-8F307109D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981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6F180-35C5-4D70-F99C-F8213663F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0FACDA0-70DB-777A-E885-0667CDD74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3B9129BF-4AC5-AD30-5F8C-D7F7EEB83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C4AC53B-5373-F637-77EF-636DEEB98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5697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56C85-584A-9A47-8182-8BDEE9ABC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07591D7-663B-AEE6-36AF-AF0F12C0D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04CFA44E-B62A-A4DA-0114-0449CCBEA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5D054425-EB23-C42A-311C-FD4FE6791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1362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1DB09-467D-2899-57FC-A0308CB4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BCEEF935-9619-B881-6410-7E1D5A81E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50051110-5267-0036-20D5-66A0E8F02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19EBD7F-6E08-0295-2F78-8CEB29FCE5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4067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71A7-2A64-5547-724C-C21F84EA4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47652861-FFC6-6AA0-FD3C-B00E12AFE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539115A1-8487-8947-28F2-D4FC03C98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6C14A09-8141-0BB6-1973-2A5CDAE15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247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0B0A3-D2A1-A19A-4224-E9375F01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A0674F32-E71B-2F50-5175-34F6510D3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12C74D95-0A2C-644F-EFEC-0FCD8E972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```neato</a:t>
            </a:r>
          </a:p>
          <a:p>
            <a:r>
              <a:rPr lang="en-US" dirty="0"/>
              <a:t>digraph G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ratio=fill</a:t>
            </a:r>
          </a:p>
          <a:p>
            <a:r>
              <a:rPr lang="en-US" dirty="0"/>
              <a:t>    size="7,7!"</a:t>
            </a:r>
          </a:p>
          <a:p>
            <a:r>
              <a:rPr lang="en-US" dirty="0"/>
              <a:t>    </a:t>
            </a:r>
            <a:r>
              <a:rPr lang="en-US" dirty="0" err="1"/>
              <a:t>bgcolor</a:t>
            </a:r>
            <a:r>
              <a:rPr lang="en-US" dirty="0"/>
              <a:t>="transparent"</a:t>
            </a:r>
          </a:p>
          <a:p>
            <a:r>
              <a:rPr lang="en-US" dirty="0"/>
              <a:t>    node [</a:t>
            </a:r>
            <a:r>
              <a:rPr lang="en-US" dirty="0" err="1"/>
              <a:t>fontsize</a:t>
            </a:r>
            <a:r>
              <a:rPr lang="en-US" dirty="0"/>
              <a:t>=10,width=.05,height=.05,shape=</a:t>
            </a:r>
            <a:r>
              <a:rPr lang="en-US" dirty="0" err="1"/>
              <a:t>circle,style</a:t>
            </a:r>
            <a:r>
              <a:rPr lang="en-US" dirty="0"/>
              <a:t>=</a:t>
            </a:r>
            <a:r>
              <a:rPr lang="en-US" dirty="0" err="1"/>
              <a:t>filled,fillcolor</a:t>
            </a:r>
            <a:r>
              <a:rPr lang="en-US" dirty="0"/>
              <a:t>=white]</a:t>
            </a:r>
          </a:p>
          <a:p>
            <a:endParaRPr lang="en-US" dirty="0"/>
          </a:p>
          <a:p>
            <a:r>
              <a:rPr lang="en-US" dirty="0"/>
              <a:t>	D1 -&gt;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D1 -&gt;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D2 -&gt;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D2 -&gt;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D3 -&gt;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D3 -&gt;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D3 -&gt;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D4 -&gt;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	D4 -&gt;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	D5 -&gt;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C11 -&gt;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C12 -&gt;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C13 -&gt;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C14 -&gt; D1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C21 -&gt;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C22 -&gt;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C23 -&gt;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C24 -&gt; D2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C31 -&gt;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C32 -&gt;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C33 -&gt;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C34 -&gt; D3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C41 -&gt;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C42 -&gt;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C43 -&gt;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C44 -&gt; D4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C51 -&gt;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C52 -&gt;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C53 -&gt;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C54 -&gt; D5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endParaRPr lang="en-US" dirty="0"/>
          </a:p>
          <a:p>
            <a:r>
              <a:rPr lang="en-US" dirty="0"/>
              <a:t>    C61 -&gt;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C62 -&gt;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C63 -&gt;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    C64 -&gt; D6 [</a:t>
            </a:r>
            <a:r>
              <a:rPr lang="en-US" dirty="0" err="1"/>
              <a:t>dir</a:t>
            </a:r>
            <a:r>
              <a:rPr lang="en-US" dirty="0"/>
              <a:t>=both]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```</a:t>
            </a:r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BFA702E-FBD8-A187-A44C-8FCF3FFEC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7663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7032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E52-803B-5CDA-A993-781692C09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A585B107-2BD8-5680-51E4-A27795644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EE36A205-32EE-7D02-D44F-29724E000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260FA7A-BDC1-E3CC-FB1A-4603B3821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268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4A2D-0EFA-82C1-2F1E-387A9D615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13D77E2-33EA-38CC-4393-A0769B861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D108C396-FBED-85FB-D921-53AAEC261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1FBCE31-9C18-4BC8-B944-EB78DBBFB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934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0DCB9-06FA-C037-8225-419D13799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B5FF7BA7-3CFA-4B5F-4614-0678A3FB4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6249F0D6-2153-4CF1-BACA-2A6ABB0CD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C4F815B-B8E9-0E6A-1409-88691934D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737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B881-03EA-2624-08D3-349F2D92D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9FE30ED3-CC3E-DE5A-8435-BC3E6151A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25F45B45-13FE-68BC-745F-573D85A62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3AE1D2D-4D27-D4E3-B39D-765A2EA3F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0517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C0931-478A-6320-4129-43D6A3AA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84A20EE7-2B6A-8A9F-90F7-0E017E1FC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A33F2721-CCF5-15AD-8B85-B413BB3A8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873CC07-D43F-88C8-7864-4910AF47A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814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7813-65AD-F23D-C36E-1D119D2F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CEF81D77-6B96-FA2B-3FF8-1BCD203D4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E8B583F2-1AB2-F7F1-D2DA-63A60FAD2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B27D6C44-F08E-338F-DB6F-CEBBAD342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0687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A21E-2B00-1CDA-65A0-34B2D388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FAE686A0-9B49-5C2C-0FCC-0D779A20A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EAE36C99-AFC1-31A9-2E1A-85C9C6A16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ECDC664-F0E8-202D-EF0E-F17F86BB4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515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07A5C-08FD-5C4E-6353-E7AA83300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4734751C-97C3-0C05-16D1-C486725CB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03344FD9-58B9-33B7-F6EA-D5785E2C5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```</a:t>
            </a:r>
            <a:r>
              <a:rPr lang="sv-SE" dirty="0" err="1"/>
              <a:t>dot</a:t>
            </a:r>
            <a:r>
              <a:rPr lang="sv-SE" dirty="0"/>
              <a:t>: </a:t>
            </a:r>
            <a:r>
              <a:rPr lang="sv-SE" dirty="0" err="1"/>
              <a:t>Incentivising</a:t>
            </a:r>
            <a:r>
              <a:rPr lang="sv-SE" dirty="0"/>
              <a:t> the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Smart City</a:t>
            </a:r>
          </a:p>
          <a:p>
            <a:r>
              <a:rPr lang="sv-SE" dirty="0" err="1"/>
              <a:t>digraph</a:t>
            </a:r>
            <a:r>
              <a:rPr lang="sv-SE" dirty="0"/>
              <a:t> G {</a:t>
            </a:r>
          </a:p>
          <a:p>
            <a:r>
              <a:rPr lang="sv-SE" dirty="0" err="1"/>
              <a:t>bgcolor</a:t>
            </a:r>
            <a:r>
              <a:rPr lang="sv-SE" dirty="0"/>
              <a:t>="transparent"</a:t>
            </a:r>
          </a:p>
          <a:p>
            <a:r>
              <a:rPr lang="sv-SE" dirty="0" err="1"/>
              <a:t>node</a:t>
            </a:r>
            <a:r>
              <a:rPr lang="sv-SE" dirty="0"/>
              <a:t> [</a:t>
            </a:r>
            <a:r>
              <a:rPr lang="sv-SE" dirty="0" err="1"/>
              <a:t>fillcolor</a:t>
            </a:r>
            <a:r>
              <a:rPr lang="sv-SE" dirty="0"/>
              <a:t>=</a:t>
            </a:r>
            <a:r>
              <a:rPr lang="sv-SE" dirty="0" err="1"/>
              <a:t>white,style</a:t>
            </a:r>
            <a:r>
              <a:rPr lang="sv-SE" dirty="0"/>
              <a:t>="</a:t>
            </a:r>
            <a:r>
              <a:rPr lang="sv-SE" dirty="0" err="1"/>
              <a:t>filled,solid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cybercity.online</a:t>
            </a:r>
            <a:r>
              <a:rPr lang="sv-SE" dirty="0"/>
              <a:t>" -&gt; 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[URL="#</a:t>
            </a:r>
            <a:r>
              <a:rPr lang="sv-SE" dirty="0" err="1"/>
              <a:t>neuroFoundationIotHarmonization</a:t>
            </a:r>
            <a:r>
              <a:rPr lang="sv-SE" dirty="0"/>
              <a:t>"] 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Open</a:t>
            </a:r>
            <a:r>
              <a:rPr lang="sv-SE" dirty="0"/>
              <a:t> Standards"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"Federation"</a:t>
            </a:r>
          </a:p>
          <a:p>
            <a:r>
              <a:rPr lang="sv-SE" dirty="0"/>
              <a:t>"</a:t>
            </a:r>
            <a:r>
              <a:rPr lang="sv-SE" dirty="0" err="1"/>
              <a:t>Neuro</a:t>
            </a:r>
            <a:r>
              <a:rPr lang="sv-SE" dirty="0"/>
              <a:t>-Foundation IoT </a:t>
            </a:r>
            <a:r>
              <a:rPr lang="sv-SE" dirty="0" err="1"/>
              <a:t>Harmonization</a:t>
            </a:r>
            <a:r>
              <a:rPr lang="sv-SE" dirty="0"/>
              <a:t>" -&gt; 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[URL="#</a:t>
            </a:r>
            <a:r>
              <a:rPr lang="sv-SE" dirty="0" err="1"/>
              <a:t>openStandards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Open</a:t>
            </a:r>
            <a:r>
              <a:rPr lang="sv-SE" dirty="0"/>
              <a:t> Standards" -&gt; "Interoperability"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[URL="#</a:t>
            </a:r>
            <a:r>
              <a:rPr lang="sv-SE" dirty="0" err="1"/>
              <a:t>protocolBridging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Protocol</a:t>
            </a:r>
            <a:r>
              <a:rPr lang="sv-SE" dirty="0"/>
              <a:t> </a:t>
            </a:r>
            <a:r>
              <a:rPr lang="sv-SE" dirty="0" err="1"/>
              <a:t>Bridging</a:t>
            </a:r>
            <a:r>
              <a:rPr lang="sv-SE" dirty="0"/>
              <a:t>" -&gt; "Interoperability"</a:t>
            </a:r>
          </a:p>
          <a:p>
            <a:r>
              <a:rPr lang="sv-SE" dirty="0"/>
              <a:t>"Federation" [URL="#federation"]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Identities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</a:t>
            </a:r>
          </a:p>
          <a:p>
            <a:r>
              <a:rPr lang="sv-SE" dirty="0"/>
              <a:t>"Federation" -&gt; "Global </a:t>
            </a:r>
            <a:r>
              <a:rPr lang="sv-SE" dirty="0" err="1"/>
              <a:t>Scalability</a:t>
            </a:r>
            <a:r>
              <a:rPr lang="sv-SE" dirty="0"/>
              <a:t>"</a:t>
            </a:r>
          </a:p>
          <a:p>
            <a:r>
              <a:rPr lang="sv-SE" dirty="0"/>
              <a:t>"Federation" -&gt; 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[URL="#</a:t>
            </a:r>
            <a:r>
              <a:rPr lang="sv-SE" dirty="0" err="1"/>
              <a:t>topologyIndependence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Topology</a:t>
            </a:r>
            <a:r>
              <a:rPr lang="sv-SE" dirty="0"/>
              <a:t> </a:t>
            </a:r>
            <a:r>
              <a:rPr lang="sv-SE" dirty="0" err="1"/>
              <a:t>Independence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[URL="#</a:t>
            </a:r>
            <a:r>
              <a:rPr lang="sv-SE" dirty="0" err="1"/>
              <a:t>globalScalability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Scalability</a:t>
            </a:r>
            <a:r>
              <a:rPr lang="sv-SE" dirty="0"/>
              <a:t>" -&gt; "</a:t>
            </a:r>
            <a:r>
              <a:rPr lang="sv-SE" dirty="0" err="1"/>
              <a:t>Resilience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"Secure </a:t>
            </a:r>
            <a:r>
              <a:rPr lang="sv-SE" dirty="0" err="1"/>
              <a:t>Registration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</a:t>
            </a:r>
            <a:r>
              <a:rPr lang="sv-SE" dirty="0" err="1"/>
              <a:t>Authentication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[URL="#</a:t>
            </a:r>
            <a:r>
              <a:rPr lang="sv-SE" dirty="0" err="1"/>
              <a:t>authentication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Consent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[URL="#</a:t>
            </a:r>
            <a:r>
              <a:rPr lang="sv-SE" dirty="0" err="1"/>
              <a:t>consent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Consent</a:t>
            </a:r>
            <a:r>
              <a:rPr lang="sv-SE" dirty="0"/>
              <a:t>" -&gt; "</a:t>
            </a:r>
            <a:r>
              <a:rPr lang="sv-SE" dirty="0" err="1"/>
              <a:t>Authorization</a:t>
            </a:r>
            <a:r>
              <a:rPr lang="sv-SE" dirty="0"/>
              <a:t>"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[URL="#</a:t>
            </a:r>
            <a:r>
              <a:rPr lang="sv-SE" dirty="0" err="1"/>
              <a:t>globalIdentities</a:t>
            </a:r>
            <a:r>
              <a:rPr lang="sv-SE" dirty="0"/>
              <a:t>"]</a:t>
            </a:r>
          </a:p>
          <a:p>
            <a:r>
              <a:rPr lang="sv-SE" dirty="0"/>
              <a:t>"Global </a:t>
            </a:r>
            <a:r>
              <a:rPr lang="sv-SE" dirty="0" err="1"/>
              <a:t>Identities</a:t>
            </a:r>
            <a:r>
              <a:rPr lang="sv-SE" dirty="0"/>
              <a:t>" -&gt; "Discovery"</a:t>
            </a:r>
          </a:p>
          <a:p>
            <a:r>
              <a:rPr lang="sv-SE" dirty="0"/>
              <a:t>"Discovery" [URL="#</a:t>
            </a:r>
            <a:r>
              <a:rPr lang="sv-SE" dirty="0" err="1"/>
              <a:t>discovery</a:t>
            </a:r>
            <a:r>
              <a:rPr lang="sv-SE" dirty="0"/>
              <a:t>"]</a:t>
            </a:r>
          </a:p>
          <a:p>
            <a:r>
              <a:rPr lang="sv-SE" dirty="0"/>
              <a:t>"Discovery" -&gt; "</a:t>
            </a:r>
            <a:r>
              <a:rPr lang="sv-SE" dirty="0" err="1"/>
              <a:t>Ownership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[URL="#</a:t>
            </a:r>
            <a:r>
              <a:rPr lang="sv-SE" dirty="0" err="1"/>
              <a:t>ownership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Ownership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[URL="#</a:t>
            </a:r>
            <a:r>
              <a:rPr lang="sv-SE" dirty="0" err="1"/>
              <a:t>authorization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"Decision Support"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[URL="#</a:t>
            </a:r>
            <a:r>
              <a:rPr lang="sv-SE" dirty="0" err="1"/>
              <a:t>resilience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Resilience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[URL="#</a:t>
            </a:r>
            <a:r>
              <a:rPr lang="sv-SE" dirty="0" err="1"/>
              <a:t>secureRegistration</a:t>
            </a:r>
            <a:r>
              <a:rPr lang="sv-SE" dirty="0"/>
              <a:t>"]</a:t>
            </a:r>
          </a:p>
          <a:p>
            <a:r>
              <a:rPr lang="sv-SE" dirty="0"/>
              <a:t>"Secure </a:t>
            </a:r>
            <a:r>
              <a:rPr lang="sv-SE" dirty="0" err="1"/>
              <a:t>Registration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Authentication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Authorization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[URL="#</a:t>
            </a:r>
            <a:r>
              <a:rPr lang="sv-SE" dirty="0" err="1"/>
              <a:t>ubiquitousEncryption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Ubiquitous</a:t>
            </a:r>
            <a:r>
              <a:rPr lang="sv-SE" dirty="0"/>
              <a:t> </a:t>
            </a:r>
            <a:r>
              <a:rPr lang="sv-SE" dirty="0" err="1"/>
              <a:t>Encryption</a:t>
            </a:r>
            <a:r>
              <a:rPr lang="sv-SE" dirty="0"/>
              <a:t>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[URL="#</a:t>
            </a:r>
            <a:r>
              <a:rPr lang="sv-SE" dirty="0" err="1"/>
              <a:t>decisionSupport</a:t>
            </a:r>
            <a:r>
              <a:rPr lang="sv-SE" dirty="0"/>
              <a:t>"]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Security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[URL="#</a:t>
            </a:r>
            <a:r>
              <a:rPr lang="sv-SE" dirty="0" err="1"/>
              <a:t>edgeComputing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Computing</a:t>
            </a:r>
            <a:r>
              <a:rPr lang="sv-SE" dirty="0"/>
              <a:t>" -&gt; "</a:t>
            </a:r>
            <a:r>
              <a:rPr lang="sv-SE" dirty="0" err="1"/>
              <a:t>Privacy</a:t>
            </a:r>
            <a:r>
              <a:rPr lang="sv-SE" dirty="0"/>
              <a:t>"</a:t>
            </a:r>
          </a:p>
          <a:p>
            <a:r>
              <a:rPr lang="sv-SE" dirty="0"/>
              <a:t>"Interoperability" [URL="#</a:t>
            </a:r>
            <a:r>
              <a:rPr lang="sv-SE" dirty="0" err="1"/>
              <a:t>interoperability</a:t>
            </a:r>
            <a:r>
              <a:rPr lang="sv-SE" dirty="0"/>
              <a:t>"]</a:t>
            </a:r>
          </a:p>
          <a:p>
            <a:r>
              <a:rPr lang="sv-SE" dirty="0"/>
              <a:t>"Interoperability"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"Decision Support" -&gt; "</a:t>
            </a:r>
            <a:r>
              <a:rPr lang="sv-SE" dirty="0" err="1"/>
              <a:t>Contracts</a:t>
            </a:r>
            <a:r>
              <a:rPr lang="sv-SE" dirty="0"/>
              <a:t>"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[URL="#</a:t>
            </a:r>
            <a:r>
              <a:rPr lang="sv-SE" dirty="0" err="1"/>
              <a:t>privacy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Privacy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[URL="#</a:t>
            </a:r>
            <a:r>
              <a:rPr lang="sv-SE" dirty="0" err="1"/>
              <a:t>security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Security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[URL="#</a:t>
            </a:r>
            <a:r>
              <a:rPr lang="sv-SE" dirty="0" err="1"/>
              <a:t>contracts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Contracts</a:t>
            </a:r>
            <a:r>
              <a:rPr lang="sv-SE" dirty="0"/>
              <a:t>" -&gt; 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[URL="#</a:t>
            </a:r>
            <a:r>
              <a:rPr lang="sv-SE" dirty="0" err="1"/>
              <a:t>marketplaceOfThingsAndData</a:t>
            </a:r>
            <a:r>
              <a:rPr lang="sv-SE" dirty="0"/>
              <a:t>"]</a:t>
            </a:r>
          </a:p>
          <a:p>
            <a:r>
              <a:rPr lang="sv-SE" dirty="0"/>
              <a:t>"Marketplace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r>
              <a:rPr lang="sv-SE" dirty="0"/>
              <a:t> and Data" -&gt; "</a:t>
            </a:r>
            <a:r>
              <a:rPr lang="sv-SE" dirty="0" err="1"/>
              <a:t>Economic</a:t>
            </a:r>
            <a:r>
              <a:rPr lang="sv-SE" dirty="0"/>
              <a:t> Feedback"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[URL="#</a:t>
            </a:r>
            <a:r>
              <a:rPr lang="sv-SE" dirty="0" err="1"/>
              <a:t>economicFeedback</a:t>
            </a:r>
            <a:r>
              <a:rPr lang="sv-SE" dirty="0"/>
              <a:t>"]</a:t>
            </a:r>
          </a:p>
          <a:p>
            <a:r>
              <a:rPr lang="sv-SE" dirty="0"/>
              <a:t>"</a:t>
            </a:r>
            <a:r>
              <a:rPr lang="sv-SE" dirty="0" err="1"/>
              <a:t>Economic</a:t>
            </a:r>
            <a:r>
              <a:rPr lang="sv-SE" dirty="0"/>
              <a:t> Feedback" -&gt; "Incentives to </a:t>
            </a:r>
            <a:r>
              <a:rPr lang="sv-SE" dirty="0" err="1"/>
              <a:t>develop</a:t>
            </a:r>
            <a:r>
              <a:rPr lang="sv-SE" dirty="0"/>
              <a:t> the Smart City"</a:t>
            </a:r>
          </a:p>
          <a:p>
            <a:r>
              <a:rPr lang="sv-SE" dirty="0"/>
              <a:t>"Incentives to </a:t>
            </a:r>
            <a:r>
              <a:rPr lang="sv-SE" dirty="0" err="1"/>
              <a:t>develop</a:t>
            </a:r>
            <a:r>
              <a:rPr lang="sv-SE" dirty="0"/>
              <a:t> the Smart City" [URL="#</a:t>
            </a:r>
            <a:r>
              <a:rPr lang="sv-SE" dirty="0" err="1"/>
              <a:t>incentivesToDevelopTheSmartCity</a:t>
            </a:r>
            <a:r>
              <a:rPr lang="sv-SE" dirty="0"/>
              <a:t>"]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```</a:t>
            </a:r>
          </a:p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EAED9D5-63BB-FAD4-4CC3-0531D7737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19925-AACB-4906-8559-573F8E753F89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531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383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8083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1570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5866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192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8600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9948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509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251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928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846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265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44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678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325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600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sv-SE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C8634-67B2-47F6-8D61-05CD24C21584}" type="datetimeFigureOut">
              <a:rPr lang="es-CL" smtClean="0"/>
              <a:t>23-10-2025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3206C5C-A900-4231-858A-942E8E7F8D2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26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955E0-4E56-E199-DC06-DD3F32F1B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1" y="2514601"/>
            <a:ext cx="9447212" cy="728132"/>
          </a:xfrm>
        </p:spPr>
        <p:txBody>
          <a:bodyPr>
            <a:noAutofit/>
          </a:bodyPr>
          <a:lstStyle/>
          <a:p>
            <a:r>
              <a:rPr lang="en-US" sz="3600" noProof="0" dirty="0"/>
              <a:t>Harmonized Web API for real-time 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B3F659-C3EA-83FF-7273-6F0F651D4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A unified Smart City API</a:t>
            </a:r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E3D54D5B-8198-35F0-3332-9509986B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9692" y="3697793"/>
            <a:ext cx="4323291" cy="4303991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4AF090FB-071C-BE5B-76B5-3F0065B75212}"/>
              </a:ext>
            </a:extLst>
          </p:cNvPr>
          <p:cNvSpPr txBox="1"/>
          <p:nvPr/>
        </p:nvSpPr>
        <p:spPr>
          <a:xfrm>
            <a:off x="125547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https://neuro-foundation.io/Presentations/Harmonized%20Web%20API%20for%20real-time%20data.pptx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E3613CD-8ABC-90AC-F925-3111250ACE17}"/>
              </a:ext>
            </a:extLst>
          </p:cNvPr>
          <p:cNvSpPr txBox="1"/>
          <p:nvPr/>
        </p:nvSpPr>
        <p:spPr>
          <a:xfrm>
            <a:off x="1255474" y="611887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https://neuro-foundation.io/Papers/Harmonized%20Web%20API%20for%20real-time%20data.pdf</a:t>
            </a:r>
          </a:p>
        </p:txBody>
      </p:sp>
    </p:spTree>
    <p:extLst>
      <p:ext uri="{BB962C8B-B14F-4D97-AF65-F5344CB8AC3E}">
        <p14:creationId xmlns:p14="http://schemas.microsoft.com/office/powerpoint/2010/main" val="57790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652C-E0C3-3F0F-12E7-8510899B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1DC8EB-7A9F-E378-109C-AE54D008F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Neuron Root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CC30E7C-DDAE-C282-D22F-A68B423F1D4E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1FA6886-AE58-70A6-ED29-3A35562B411E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F4D65007-E313-12EA-8609-0B19451767EE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E8524261-F9AC-39F5-D8FD-277A3E28A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533" y="4963691"/>
            <a:ext cx="2814940" cy="154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 3">
            <a:extLst>
              <a:ext uri="{FF2B5EF4-FFF2-40B4-BE49-F238E27FC236}">
                <a16:creationId xmlns:a16="http://schemas.microsoft.com/office/drawing/2014/main" id="{68FF4D80-9111-A67C-9957-881FB32AE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3411" y="1568687"/>
            <a:ext cx="9064726" cy="41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7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FDA2D-4DEF-C2FC-19DC-7EE50032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79F1CE-1610-C8B7-0715-E2F7F96E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Data Source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22E6B167-8EFB-ECFF-53EC-C6DEF6E9742E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2D1B1249-4911-5AD5-DC36-A318CB844E0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EB4F8B23-D5AD-9360-9250-5358C2738503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40CFE252-E0D6-4B0E-69A2-6921F0DFF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46" y="5014848"/>
            <a:ext cx="3854314" cy="1442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 4">
            <a:extLst>
              <a:ext uri="{FF2B5EF4-FFF2-40B4-BE49-F238E27FC236}">
                <a16:creationId xmlns:a16="http://schemas.microsoft.com/office/drawing/2014/main" id="{4316647D-6FEF-8D12-3973-1E07A68AE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443" y="2125576"/>
            <a:ext cx="10795114" cy="2606848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7B3A3078-7B86-66E6-9B19-C0D36810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683" b="683"/>
          <a:stretch>
            <a:fillRect/>
          </a:stretch>
        </p:blipFill>
        <p:spPr>
          <a:xfrm>
            <a:off x="9250612" y="303433"/>
            <a:ext cx="2613547" cy="2724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656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BF9E-5E88-D766-12CF-D382DA5B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599210-389A-9794-09A4-6AA0B4624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Node (Sensor)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7B476C31-C046-9B8F-1A46-AA4734772C14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56258FF-DED5-6415-EC0B-717B809AFCA0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15C93883-A990-2B45-397B-536F8B310192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74C5BB08-A63D-12F3-D3E4-FE9FB6136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 3">
            <a:extLst>
              <a:ext uri="{FF2B5EF4-FFF2-40B4-BE49-F238E27FC236}">
                <a16:creationId xmlns:a16="http://schemas.microsoft.com/office/drawing/2014/main" id="{67B56DF2-F950-B8FE-2C9E-068E0695D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820" y="1454122"/>
            <a:ext cx="5303246" cy="5250214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6D244C7-2A67-4CAC-38D7-862450131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0" y="5070308"/>
            <a:ext cx="4202960" cy="120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42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68AB9-89E1-5A0B-0D98-8CE70F051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3DF20C-6AD6-E47B-36DA-8D4DF9D94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Pattern Matching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500AEF81-3BF3-36C3-652C-3970FEEF8278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3EC5D04F-C2CE-3ACC-F817-3FFDF81F9DA1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020C328-9918-E494-32AB-A1432D4B3BCE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A8D68F9-6AA8-9413-BC86-65B21A45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52EEE19-D367-9364-9FBF-7CB7F56FE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905" y="4752420"/>
            <a:ext cx="4029830" cy="1840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 4">
            <a:extLst>
              <a:ext uri="{FF2B5EF4-FFF2-40B4-BE49-F238E27FC236}">
                <a16:creationId xmlns:a16="http://schemas.microsoft.com/office/drawing/2014/main" id="{0F874B26-123D-578F-09FE-94AF643F7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6" y="1799907"/>
            <a:ext cx="8770388" cy="26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22159-2286-9E44-4FF5-7FA1E1946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E119CD-97D3-4EA4-4849-18F5ACDC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Reading Sensor (1)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FEB3B62A-6C1F-FF57-C72B-0B26C3A1BD86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8AF1032D-A1FA-B6F8-FDD9-DFE4B29B9FE6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7974FA30-01FD-5E06-4D6C-93A2BB938469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D0BC914-B448-6DA6-DA9A-5E31C6206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D8ABA76F-1434-BA3E-C6E7-2837EBFD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5" y="4933604"/>
            <a:ext cx="5396956" cy="1286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Bild 10">
            <a:extLst>
              <a:ext uri="{FF2B5EF4-FFF2-40B4-BE49-F238E27FC236}">
                <a16:creationId xmlns:a16="http://schemas.microsoft.com/office/drawing/2014/main" id="{0F7C1B4F-F4BE-882D-2FD8-99C175957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3325" y="1820707"/>
            <a:ext cx="3262428" cy="4987636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F27A00A4-DBBB-4D94-A24A-240C09C0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99" t="10042" r="1922"/>
          <a:stretch>
            <a:fillRect/>
          </a:stretch>
        </p:blipFill>
        <p:spPr>
          <a:xfrm>
            <a:off x="570345" y="1727285"/>
            <a:ext cx="5831379" cy="272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7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A6CE5-4D2B-D757-930F-C8714C11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38EA3-9299-E1E3-6F60-F810C69E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Reading Sensor (2)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B388D2F1-75DC-665F-1752-40104BB9E4A3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4A885FA-5BEC-B9A2-5BB5-9010094028B6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38FAE125-5717-C808-1871-A7A973FAE5A9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E191C8E-312A-2D06-D003-A4DA152B1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86C18279-FE6A-20DC-3FDF-DE47CF20D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5" y="4588586"/>
            <a:ext cx="4173032" cy="2184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BCC88924-CAE4-8046-2760-48767DE0F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5" y="1732544"/>
            <a:ext cx="6831784" cy="2623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15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E6AD5-9FA9-5B0D-9E34-6C309209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240A1D-8451-F824-11AA-001AA515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Reading Sensor (3)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3D329C2A-B289-9DF6-5457-E8A6BC8E3150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1382E75-F973-067C-1EED-9A398D714BA2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E6A1170-6C5A-C5BB-6A4F-E73E948B3906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8A2BBAB8-5F30-B1FB-9CEB-A89CD0F02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88" b="-4332"/>
          <a:stretch>
            <a:fillRect/>
          </a:stretch>
        </p:blipFill>
        <p:spPr>
          <a:xfrm>
            <a:off x="9135872" y="-98411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40B0AE1D-B7B2-9FFF-750B-03D40DC26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78" y="4509616"/>
            <a:ext cx="3644241" cy="2184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1911D131-39D0-2FF3-D545-C6721E750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79" y="1714957"/>
            <a:ext cx="6239164" cy="2617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EA6AC4F9-B88D-5364-13C9-04BBE663B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229" y="3597168"/>
            <a:ext cx="2874930" cy="20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99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E24A-AF34-6F39-F005-1F184FEEC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716D84-30F5-59F4-F082-EF3658512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XMPP &amp; Modbus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F743586E-42A5-C37B-5C4B-9BBB7801AC13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FC49E27-B3B4-8D1D-D45B-3DA5F0880C5C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7C8A48D3-5EA1-188A-8286-037B122D350A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881BAA8-4070-5ED5-822B-5C9439920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2" b="9902"/>
          <a:stretch/>
        </p:blipFill>
        <p:spPr>
          <a:xfrm>
            <a:off x="9135872" y="447998"/>
            <a:ext cx="2728287" cy="335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7ECC222-C38F-E35D-CADF-59AF3C8AF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5" y="4379124"/>
            <a:ext cx="4221158" cy="2364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CE082222-9F96-6BA5-146C-C2F12ADE6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/>
          <a:stretch>
            <a:fillRect/>
          </a:stretch>
        </p:blipFill>
        <p:spPr>
          <a:xfrm>
            <a:off x="570345" y="2086494"/>
            <a:ext cx="6831784" cy="622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CC308497-3594-471E-CE71-2F797F05F4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59" t="9013"/>
          <a:stretch>
            <a:fillRect/>
          </a:stretch>
        </p:blipFill>
        <p:spPr>
          <a:xfrm>
            <a:off x="570345" y="3103591"/>
            <a:ext cx="3796591" cy="88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191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0344-A57C-79BC-773C-28B61982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A5852883-D520-8404-C35A-B846D5E65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39" y="3050655"/>
            <a:ext cx="2060069" cy="247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6BB891-ED22-5BCF-B69B-C82806B44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MQTT &amp; IEEE 1451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AFF33BC5-2355-0C6D-3F86-D9EE9811D616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AA7F1B70-60BB-53C9-8F5C-83DF41CD375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343925C1-3FDC-6A0D-2C2A-F2A32EE2148B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17EBE79E-9995-82D7-686E-B59860D69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b="7734"/>
          <a:stretch/>
        </p:blipFill>
        <p:spPr>
          <a:xfrm>
            <a:off x="8550256" y="447998"/>
            <a:ext cx="3313903" cy="4074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36DD9958-AB1D-8D0B-FBBB-FD934CE1E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344" y="4335511"/>
            <a:ext cx="5340625" cy="20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09743391-B309-BBFC-441A-874718500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1460"/>
          <a:stretch/>
        </p:blipFill>
        <p:spPr>
          <a:xfrm>
            <a:off x="570345" y="2086494"/>
            <a:ext cx="6831784" cy="622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08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905E2-95B5-C296-E66E-AC9BB88F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F8DADB-0EC6-954D-79E5-60943FA1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In-transit processing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78AA524C-248B-73E2-C578-6D9E26EF0F03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1BEC646-CDF4-0F0A-5BAC-386A165DD8C3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4DE4EB3F-4E5D-C71F-E36E-199A48FF2DEF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286FAA18-98C7-8E13-46CD-DC7C6BDBD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r="6691"/>
          <a:stretch/>
        </p:blipFill>
        <p:spPr>
          <a:xfrm>
            <a:off x="9455727" y="447999"/>
            <a:ext cx="2408432" cy="2960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D80D323D-ABAB-6158-4ECA-A171CFD7D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175" y="2764166"/>
            <a:ext cx="4384529" cy="374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D694CFD2-6C79-D7BF-8B9A-E9430BD3B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632" y="3469926"/>
            <a:ext cx="6712527" cy="2569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516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87F04-A8D0-2FCB-27EB-416DBB90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4E57CA-07EA-D267-A243-75B92BC07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noProof="0" dirty="0"/>
              <a:t>Unified Information Model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b="1" noProof="0" dirty="0"/>
              <a:t>Semantic Triples</a:t>
            </a:r>
            <a:r>
              <a:rPr lang="en-US" noProof="0" dirty="0"/>
              <a:t> (S, P, O)</a:t>
            </a:r>
          </a:p>
          <a:p>
            <a:pPr lvl="1"/>
            <a:r>
              <a:rPr lang="en-US" b="1" dirty="0"/>
              <a:t>Subject</a:t>
            </a:r>
            <a:r>
              <a:rPr lang="en-US" dirty="0"/>
              <a:t> (S) and </a:t>
            </a:r>
            <a:r>
              <a:rPr lang="en-US" b="1" dirty="0"/>
              <a:t>Predicate</a:t>
            </a:r>
            <a:r>
              <a:rPr lang="en-US" dirty="0"/>
              <a:t> (P) are always URIs</a:t>
            </a:r>
          </a:p>
          <a:p>
            <a:pPr lvl="1"/>
            <a:r>
              <a:rPr lang="en-US" b="1" noProof="0" dirty="0"/>
              <a:t>Object</a:t>
            </a:r>
            <a:r>
              <a:rPr lang="en-US" noProof="0" dirty="0"/>
              <a:t> (S) can be URIs or LITERALs.</a:t>
            </a:r>
          </a:p>
          <a:p>
            <a:pPr lvl="1"/>
            <a:r>
              <a:rPr lang="en-US" noProof="0" dirty="0"/>
              <a:t>LITERALs can be typed.</a:t>
            </a:r>
          </a:p>
          <a:p>
            <a:pPr lvl="1"/>
            <a:r>
              <a:rPr lang="en-US" dirty="0"/>
              <a:t>Types are URIs</a:t>
            </a:r>
            <a:endParaRPr lang="en-US" noProof="0" dirty="0"/>
          </a:p>
          <a:p>
            <a:pPr lvl="1"/>
            <a:r>
              <a:rPr lang="en-US" noProof="0" dirty="0"/>
              <a:t>Can describe all information humans can express in writing</a:t>
            </a:r>
          </a:p>
          <a:p>
            <a:pPr lvl="1"/>
            <a:r>
              <a:rPr lang="en-US" noProof="0" dirty="0"/>
              <a:t>Can describe any object or class in OOP</a:t>
            </a:r>
          </a:p>
          <a:p>
            <a:pPr lvl="1"/>
            <a:r>
              <a:rPr lang="en-US" noProof="0" dirty="0"/>
              <a:t>Inheritance (even for predicates)</a:t>
            </a:r>
          </a:p>
          <a:p>
            <a:pPr lvl="1"/>
            <a:r>
              <a:rPr lang="en-US" b="1" dirty="0"/>
              <a:t>Linked</a:t>
            </a:r>
            <a:endParaRPr lang="en-US" b="1" noProof="0" dirty="0"/>
          </a:p>
          <a:p>
            <a:pPr lvl="1"/>
            <a:r>
              <a:rPr lang="en-US" b="1" noProof="0" dirty="0"/>
              <a:t>Federated</a:t>
            </a:r>
          </a:p>
          <a:p>
            <a:pPr lvl="1"/>
            <a:r>
              <a:rPr lang="en-US" b="1" noProof="0" dirty="0"/>
              <a:t>Distributed</a:t>
            </a:r>
            <a:endParaRPr lang="en-US" noProof="0" dirty="0"/>
          </a:p>
          <a:p>
            <a:pPr lvl="1"/>
            <a:r>
              <a:rPr lang="en-US" b="1" dirty="0"/>
              <a:t>Open World Assumption</a:t>
            </a:r>
            <a:endParaRPr lang="en-US" b="1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9709534E-5478-139F-B6FB-2D028C97AE6C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pic>
        <p:nvPicPr>
          <p:cNvPr id="5" name="Bildobjekt 4" descr="En bild som visar mugg, text, kaffekopp, bordsservis&#10;&#10;AI-genererat innehåll kan vara felaktigt.">
            <a:extLst>
              <a:ext uri="{FF2B5EF4-FFF2-40B4-BE49-F238E27FC236}">
                <a16:creationId xmlns:a16="http://schemas.microsoft.com/office/drawing/2014/main" id="{5620FBE8-4280-1C9F-9A25-3E2086CCA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05" y="1423481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704EA5DE-683F-5B3C-EE2D-62B4744AFBA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</p:spTree>
    <p:extLst>
      <p:ext uri="{BB962C8B-B14F-4D97-AF65-F5344CB8AC3E}">
        <p14:creationId xmlns:p14="http://schemas.microsoft.com/office/powerpoint/2010/main" val="292396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61101-5B41-6244-7B27-1A4FF7FEA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653E2-EF09-7354-DCB1-4F4D81508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Joining Graphs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E9DC463-2048-9BED-2E06-F635ED6A2D3D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7539004-D905-B17B-5330-309F58A01DAA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12F1ACE4-858E-D052-BFD4-CFBFC449A42B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134DA897-7640-7A4F-F017-33C1C269A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46" y="1853738"/>
            <a:ext cx="4941520" cy="4823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51A9615E-98CC-0EEC-836F-522BB599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829" y="3043077"/>
            <a:ext cx="7679778" cy="1125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96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E924D-BD05-D055-EE9D-B96E31DA0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9E1CE4-F674-2472-F1E8-02BCB05CD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Implicit Unit Conversion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368FE393-DB2D-3CCD-B101-B7B807C9181B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469122D7-7FB3-212A-F0CA-0BAA066E24FD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BD99D133-3182-98F1-A923-AADA09D0BEF6}"/>
              </a:ext>
            </a:extLst>
          </p:cNvPr>
          <p:cNvSpPr txBox="1"/>
          <p:nvPr/>
        </p:nvSpPr>
        <p:spPr>
          <a:xfrm>
            <a:off x="2447544" y="614839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80D0AAD-6468-6697-127D-73FD6E104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488" y="1674019"/>
            <a:ext cx="4837400" cy="4989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EE8ADC6E-E673-2B2A-0125-D1D08213E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5829" y="3221724"/>
            <a:ext cx="7679778" cy="768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63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6CB8-068F-10D6-2D14-6154206D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6AA3B9-FB49-07C5-817A-BDDEEE13A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And more…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Storing Graphs (Graph Store Protocol)</a:t>
            </a:r>
          </a:p>
          <a:p>
            <a:pPr lvl="1"/>
            <a:r>
              <a:rPr lang="en-US" dirty="0"/>
              <a:t>Controlling Actuators using SPARQL</a:t>
            </a:r>
          </a:p>
          <a:p>
            <a:pPr lvl="1"/>
            <a:r>
              <a:rPr lang="en-US" dirty="0"/>
              <a:t>Federation using SERVICE</a:t>
            </a:r>
          </a:p>
          <a:p>
            <a:pPr lvl="1"/>
            <a:r>
              <a:rPr lang="en-US" noProof="0" dirty="0"/>
              <a:t>ASK, CONSTRUCT, DESCRIBE, UPDATE, INSERT, DELETE</a:t>
            </a:r>
          </a:p>
          <a:p>
            <a:pPr lvl="1"/>
            <a:r>
              <a:rPr lang="en-US" dirty="0"/>
              <a:t>Integration of open data sources</a:t>
            </a:r>
            <a:endParaRPr lang="en-US" noProof="0" dirty="0"/>
          </a:p>
          <a:p>
            <a:pPr lvl="1"/>
            <a:r>
              <a:rPr lang="en-US" dirty="0"/>
              <a:t>…</a:t>
            </a:r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A6CF25F-A361-20D7-57CF-80E8B913E431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6959264E-862E-7267-5977-A5245870906B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https://www.w3.org/TR/sparql12-graph-store-protocol/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60A6D7CA-0A4D-7E81-44EF-111D7305111B}"/>
              </a:ext>
            </a:extLst>
          </p:cNvPr>
          <p:cNvSpPr txBox="1"/>
          <p:nvPr/>
        </p:nvSpPr>
        <p:spPr>
          <a:xfrm>
            <a:off x="2447544" y="611887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https://www.w3.org/TR/sparql12-protocol/</a:t>
            </a:r>
          </a:p>
        </p:txBody>
      </p:sp>
    </p:spTree>
    <p:extLst>
      <p:ext uri="{BB962C8B-B14F-4D97-AF65-F5344CB8AC3E}">
        <p14:creationId xmlns:p14="http://schemas.microsoft.com/office/powerpoint/2010/main" val="100766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2ED4-40FC-6570-F130-811BF8270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14F8E-C8FD-4C50-6C4B-62900D881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1" y="2514601"/>
            <a:ext cx="9447212" cy="728132"/>
          </a:xfrm>
        </p:spPr>
        <p:txBody>
          <a:bodyPr>
            <a:normAutofit fontScale="90000"/>
          </a:bodyPr>
          <a:lstStyle/>
          <a:p>
            <a:r>
              <a:rPr lang="es-CL" dirty="0"/>
              <a:t>Tecnología Neuro-Ledger®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600B9A-13EF-33E2-111C-3B68EF903D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DD18A9D7-7AF9-B595-ED82-C6E19B10A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9692" y="3697793"/>
            <a:ext cx="4323291" cy="43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54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34AFF-35BD-BF32-9205-AE8F1B9D4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Arquitectura básica</a:t>
            </a:r>
            <a:endParaRPr lang="es-ES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ED6664A0-096D-354C-1B1E-ADFD7E8C95AE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https://lab.tagroot.io/Documentation/Index.md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E4DC177A-D193-1E42-4F63-3B2AF0AAD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3332" y="3963801"/>
            <a:ext cx="4323291" cy="4303991"/>
          </a:xfrm>
          <a:prstGeom prst="rect">
            <a:avLst/>
          </a:prstGeom>
        </p:spPr>
      </p:pic>
      <p:pic>
        <p:nvPicPr>
          <p:cNvPr id="5" name="Bildobjekt 4" descr="En bild som visar text, skärmbild, Teckensnitt, nummer&#10;&#10;AI-genererat innehåll kan vara felaktigt.">
            <a:extLst>
              <a:ext uri="{FF2B5EF4-FFF2-40B4-BE49-F238E27FC236}">
                <a16:creationId xmlns:a16="http://schemas.microsoft.com/office/drawing/2014/main" id="{7F30B759-E2A5-DC8E-4B20-FC302CF75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55" y="2286600"/>
            <a:ext cx="11390998" cy="2356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256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8D407-747C-6672-F27C-FF0C84BFE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C28011-AD32-9FA8-3E85-853B49340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 err="1"/>
              <a:t>CyberCity.Online</a:t>
            </a:r>
            <a:endParaRPr lang="es-ES" sz="2600" dirty="0"/>
          </a:p>
          <a:p>
            <a:pPr lvl="1"/>
            <a:endParaRPr lang="es-ES" dirty="0"/>
          </a:p>
          <a:p>
            <a:pPr lvl="1"/>
            <a:r>
              <a:rPr lang="es-ES" dirty="0"/>
              <a:t>Financiado por IIS (Asociación de </a:t>
            </a:r>
            <a:r>
              <a:rPr lang="es-ES" dirty="0" err="1"/>
              <a:t>Internet.se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Estándar para la </a:t>
            </a:r>
            <a:r>
              <a:rPr lang="es-ES" b="1" dirty="0"/>
              <a:t>sociedad inteligente</a:t>
            </a:r>
          </a:p>
          <a:p>
            <a:pPr lvl="1"/>
            <a:r>
              <a:rPr lang="es-ES" dirty="0"/>
              <a:t>Para </a:t>
            </a:r>
            <a:r>
              <a:rPr lang="es-ES" b="1" dirty="0"/>
              <a:t>Cosas</a:t>
            </a:r>
            <a:r>
              <a:rPr lang="es-ES" dirty="0"/>
              <a:t> (</a:t>
            </a:r>
            <a:r>
              <a:rPr lang="es-ES" dirty="0" err="1"/>
              <a:t>IoT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Para </a:t>
            </a:r>
            <a:r>
              <a:rPr lang="es-ES" b="1" dirty="0"/>
              <a:t>Humanos</a:t>
            </a:r>
          </a:p>
          <a:p>
            <a:pPr lvl="1"/>
            <a:r>
              <a:rPr lang="es-ES" b="1" dirty="0"/>
              <a:t>Global</a:t>
            </a:r>
          </a:p>
          <a:p>
            <a:pPr lvl="1"/>
            <a:r>
              <a:rPr lang="es-ES" dirty="0"/>
              <a:t>Independiente de tecnologías (</a:t>
            </a:r>
            <a:r>
              <a:rPr lang="es-ES" b="1" dirty="0"/>
              <a:t>armonización</a:t>
            </a:r>
            <a:r>
              <a:rPr lang="es-ES" dirty="0"/>
              <a:t>)</a:t>
            </a:r>
          </a:p>
          <a:p>
            <a:pPr lvl="1"/>
            <a:r>
              <a:rPr lang="es-ES" b="1" dirty="0"/>
              <a:t>Privacidad</a:t>
            </a:r>
          </a:p>
          <a:p>
            <a:pPr lvl="1"/>
            <a:r>
              <a:rPr lang="es-ES" b="1" dirty="0"/>
              <a:t>Ciberseguridad</a:t>
            </a:r>
          </a:p>
          <a:p>
            <a:pPr lvl="1"/>
            <a:r>
              <a:rPr lang="es-ES" b="1" dirty="0"/>
              <a:t>Monetización</a:t>
            </a:r>
          </a:p>
          <a:p>
            <a:pPr lvl="1"/>
            <a:endParaRPr lang="es-CL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183BA1CD-6D23-205A-B453-C33197284BFD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https://cybercity.online/</a:t>
            </a:r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BB099112-CD88-D499-85C6-17C10424C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1398" y="125984"/>
            <a:ext cx="5442606" cy="6217920"/>
          </a:xfrm>
          <a:prstGeom prst="rect">
            <a:avLst/>
          </a:prstGeom>
        </p:spPr>
      </p:pic>
      <p:pic>
        <p:nvPicPr>
          <p:cNvPr id="1028" name="Picture 4" descr="IIS">
            <a:extLst>
              <a:ext uri="{FF2B5EF4-FFF2-40B4-BE49-F238E27FC236}">
                <a16:creationId xmlns:a16="http://schemas.microsoft.com/office/drawing/2014/main" id="{F0A22599-6BDB-82E4-7249-7EF19A15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471" y="5495450"/>
            <a:ext cx="848454" cy="84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22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EDA7-1D50-59FF-3A78-C84C222E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17B8B5-A0C1-6AA8-D7CF-DC782BFC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Neuro-Ledger®</a:t>
            </a:r>
            <a:r>
              <a:rPr lang="es-ES" sz="2600" dirty="0"/>
              <a:t> 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Redes de confianza</a:t>
            </a:r>
            <a:r>
              <a:rPr lang="es-ES" dirty="0"/>
              <a:t> basado en </a:t>
            </a:r>
            <a:r>
              <a:rPr lang="es-ES" b="1" dirty="0"/>
              <a:t>neuronas</a:t>
            </a:r>
            <a:r>
              <a:rPr lang="es-ES" dirty="0"/>
              <a:t> interconectadas.</a:t>
            </a:r>
            <a:endParaRPr lang="es-ES" b="1" dirty="0"/>
          </a:p>
          <a:p>
            <a:pPr lvl="1"/>
            <a:r>
              <a:rPr lang="es-ES" b="1" dirty="0"/>
              <a:t>Identificación fuerte</a:t>
            </a:r>
          </a:p>
          <a:p>
            <a:pPr lvl="1"/>
            <a:r>
              <a:rPr lang="es-ES" b="1" dirty="0"/>
              <a:t>Federación</a:t>
            </a:r>
            <a:r>
              <a:rPr lang="es-ES" dirty="0"/>
              <a:t> y </a:t>
            </a:r>
            <a:r>
              <a:rPr lang="es-ES" b="1" dirty="0"/>
              <a:t>gobernanza local</a:t>
            </a:r>
          </a:p>
          <a:p>
            <a:pPr lvl="1"/>
            <a:r>
              <a:rPr lang="es-ES" dirty="0"/>
              <a:t>Registro distribuido, </a:t>
            </a:r>
            <a:r>
              <a:rPr lang="es-ES" b="1" dirty="0"/>
              <a:t>DLT</a:t>
            </a:r>
          </a:p>
          <a:p>
            <a:pPr lvl="1"/>
            <a:r>
              <a:rPr lang="es-ES" b="1" dirty="0"/>
              <a:t>Trazabilidad</a:t>
            </a:r>
            <a:r>
              <a:rPr lang="es-ES" dirty="0"/>
              <a:t>, </a:t>
            </a:r>
            <a:r>
              <a:rPr lang="es-ES" b="1" dirty="0"/>
              <a:t>integridad</a:t>
            </a:r>
            <a:r>
              <a:rPr lang="es-ES" dirty="0"/>
              <a:t>, </a:t>
            </a:r>
            <a:r>
              <a:rPr lang="es-ES" b="1" dirty="0"/>
              <a:t>soberanía digital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Auditabilidad </a:t>
            </a:r>
            <a:r>
              <a:rPr lang="es-ES"/>
              <a:t>y</a:t>
            </a:r>
            <a:r>
              <a:rPr lang="es-ES" b="1"/>
              <a:t> Transparencia.</a:t>
            </a:r>
            <a:endParaRPr lang="es-ES" b="1" dirty="0"/>
          </a:p>
          <a:p>
            <a:pPr lvl="1"/>
            <a:r>
              <a:rPr lang="es-ES" b="1" dirty="0"/>
              <a:t>Privacidad</a:t>
            </a:r>
            <a:r>
              <a:rPr lang="es-ES" dirty="0"/>
              <a:t>, cumplimiento con GDPR.</a:t>
            </a:r>
          </a:p>
          <a:p>
            <a:pPr lvl="1"/>
            <a:r>
              <a:rPr lang="es-ES" b="1" dirty="0"/>
              <a:t>Criptografía </a:t>
            </a:r>
            <a:r>
              <a:rPr lang="es-ES" b="1" dirty="0" err="1"/>
              <a:t>post-cuántica</a:t>
            </a:r>
            <a:r>
              <a:rPr lang="es-ES" dirty="0"/>
              <a:t> (ML-KEM, ML-DSA).</a:t>
            </a:r>
          </a:p>
          <a:p>
            <a:pPr lvl="1"/>
            <a:r>
              <a:rPr lang="es-ES" dirty="0"/>
              <a:t>Escalable, en acceso y resiliencia, y </a:t>
            </a:r>
            <a:r>
              <a:rPr lang="es-ES" b="1" dirty="0"/>
              <a:t>contenido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Sostenible</a:t>
            </a:r>
          </a:p>
          <a:p>
            <a:pPr lvl="1"/>
            <a:endParaRPr lang="es-ES" dirty="0"/>
          </a:p>
          <a:p>
            <a:pPr lvl="1"/>
            <a:endParaRPr lang="es-CL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DB4B7453-9EC3-3A3B-BF16-BE12CBEE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413" y="2247392"/>
            <a:ext cx="2653591" cy="3771392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25D5ED78-24A4-7292-1601-EB423787987B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https://neuro-foundation.io/Papers/Neuro-Ledger,%20Executive%20Summary.pdf</a:t>
            </a:r>
          </a:p>
        </p:txBody>
      </p:sp>
    </p:spTree>
    <p:extLst>
      <p:ext uri="{BB962C8B-B14F-4D97-AF65-F5344CB8AC3E}">
        <p14:creationId xmlns:p14="http://schemas.microsoft.com/office/powerpoint/2010/main" val="341981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A74A9-2837-C698-D786-549FF05E3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FB98A6-F689-3A7F-9AB1-EC8F58FEB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Neuro-Access™</a:t>
            </a:r>
            <a:r>
              <a:rPr lang="es-ES" sz="2600" dirty="0"/>
              <a:t> 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Identidad Digital</a:t>
            </a:r>
            <a:r>
              <a:rPr lang="es-ES" dirty="0"/>
              <a:t> Soberana.</a:t>
            </a:r>
          </a:p>
          <a:p>
            <a:pPr lvl="1"/>
            <a:r>
              <a:rPr lang="es-ES" b="1" dirty="0"/>
              <a:t>Billetera</a:t>
            </a:r>
            <a:r>
              <a:rPr lang="es-ES" dirty="0"/>
              <a:t> para activos digitales.</a:t>
            </a:r>
          </a:p>
          <a:p>
            <a:pPr lvl="1"/>
            <a:r>
              <a:rPr lang="es-ES" b="1" dirty="0"/>
              <a:t>Firmas digitales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Single-</a:t>
            </a:r>
            <a:r>
              <a:rPr lang="es-ES" b="1" dirty="0" err="1"/>
              <a:t>Sign</a:t>
            </a:r>
            <a:r>
              <a:rPr lang="es-ES" b="1" dirty="0"/>
              <a:t>-</a:t>
            </a:r>
            <a:r>
              <a:rPr lang="es-ES" b="1" dirty="0" err="1"/>
              <a:t>On</a:t>
            </a:r>
            <a:r>
              <a:rPr lang="es-ES" dirty="0"/>
              <a:t> (Quick-</a:t>
            </a:r>
            <a:r>
              <a:rPr lang="es-ES" dirty="0" err="1"/>
              <a:t>Login</a:t>
            </a:r>
            <a:r>
              <a:rPr lang="es-ES" b="1" dirty="0"/>
              <a:t>™</a:t>
            </a:r>
            <a:r>
              <a:rPr lang="es-ES" dirty="0"/>
              <a:t>)</a:t>
            </a:r>
          </a:p>
          <a:p>
            <a:pPr lvl="1"/>
            <a:r>
              <a:rPr lang="es-ES" b="1" dirty="0"/>
              <a:t>Autentificación</a:t>
            </a:r>
          </a:p>
          <a:p>
            <a:pPr lvl="1"/>
            <a:r>
              <a:rPr lang="es-ES" b="1" dirty="0"/>
              <a:t>Aplicaciones</a:t>
            </a:r>
            <a:r>
              <a:rPr lang="es-ES" dirty="0"/>
              <a:t> Distribuidas.</a:t>
            </a:r>
          </a:p>
          <a:p>
            <a:pPr lvl="1"/>
            <a:r>
              <a:rPr lang="es-ES" b="1" dirty="0"/>
              <a:t>Proveedores de Confianza </a:t>
            </a:r>
            <a:r>
              <a:rPr lang="es-ES" dirty="0"/>
              <a:t>– </a:t>
            </a:r>
            <a:r>
              <a:rPr lang="es-ES" i="1" dirty="0" err="1"/>
              <a:t>Notarius</a:t>
            </a:r>
            <a:r>
              <a:rPr lang="es-ES" i="1" dirty="0"/>
              <a:t> </a:t>
            </a:r>
            <a:r>
              <a:rPr lang="es-ES" i="1" dirty="0" err="1"/>
              <a:t>Electrónicus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White-</a:t>
            </a:r>
            <a:r>
              <a:rPr lang="es-ES" b="1" dirty="0" err="1"/>
              <a:t>Label</a:t>
            </a:r>
            <a:endParaRPr lang="es-ES" b="1" dirty="0"/>
          </a:p>
          <a:p>
            <a:pPr lvl="1"/>
            <a:r>
              <a:rPr lang="es-ES" b="1" dirty="0"/>
              <a:t>Código Abierto</a:t>
            </a:r>
          </a:p>
          <a:p>
            <a:pPr lvl="1"/>
            <a:endParaRPr lang="es-CL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E3CF2EC9-0F2D-3264-D508-FCED3B3BB1AF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https://neuro-foundation.io/Papers/Notarius%20Electronicus.pdf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916813-94CF-E7A1-D3C3-F4D6B9C4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203" y="1676907"/>
            <a:ext cx="4395106" cy="496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592ADE9E-2F39-1E3B-9546-338250ED2A7A}"/>
              </a:ext>
            </a:extLst>
          </p:cNvPr>
          <p:cNvSpPr txBox="1"/>
          <p:nvPr/>
        </p:nvSpPr>
        <p:spPr>
          <a:xfrm>
            <a:off x="2447544" y="606887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https://www.neuro-tech.io/guides/access</a:t>
            </a:r>
          </a:p>
        </p:txBody>
      </p:sp>
    </p:spTree>
    <p:extLst>
      <p:ext uri="{BB962C8B-B14F-4D97-AF65-F5344CB8AC3E}">
        <p14:creationId xmlns:p14="http://schemas.microsoft.com/office/powerpoint/2010/main" val="2006976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A2DE-7458-6C52-DE7B-E12D0F88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6244A6-4F47-9D6D-69B7-C5EBD608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Neuro-</a:t>
            </a:r>
            <a:r>
              <a:rPr lang="es-ES" sz="2600" b="1" dirty="0" err="1"/>
              <a:t>Features</a:t>
            </a:r>
            <a:r>
              <a:rPr lang="es-ES" sz="2600" b="1" dirty="0"/>
              <a:t>™</a:t>
            </a:r>
            <a:endParaRPr lang="es-ES" sz="2600" dirty="0"/>
          </a:p>
          <a:p>
            <a:pPr lvl="1"/>
            <a:endParaRPr lang="es-ES" dirty="0"/>
          </a:p>
          <a:p>
            <a:pPr lvl="1"/>
            <a:r>
              <a:rPr lang="es-ES" dirty="0"/>
              <a:t>Contratos Inteligentes, que son ambos </a:t>
            </a:r>
            <a:r>
              <a:rPr lang="es-ES" b="1" dirty="0"/>
              <a:t>contractos</a:t>
            </a:r>
            <a:r>
              <a:rPr lang="es-ES" dirty="0"/>
              <a:t> e </a:t>
            </a:r>
            <a:r>
              <a:rPr lang="es-ES" b="1" dirty="0"/>
              <a:t>inteligentes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Leíble para </a:t>
            </a:r>
            <a:r>
              <a:rPr lang="es-ES" b="1" dirty="0"/>
              <a:t>humanos</a:t>
            </a:r>
            <a:r>
              <a:rPr lang="es-ES" dirty="0"/>
              <a:t> y para </a:t>
            </a:r>
            <a:r>
              <a:rPr lang="es-ES" b="1" dirty="0"/>
              <a:t>maquinas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Mecanismo de control de </a:t>
            </a:r>
            <a:r>
              <a:rPr lang="es-ES" b="1" dirty="0"/>
              <a:t>integridad</a:t>
            </a:r>
            <a:r>
              <a:rPr lang="es-ES" dirty="0"/>
              <a:t> y </a:t>
            </a:r>
            <a:r>
              <a:rPr lang="es-ES" b="1" dirty="0"/>
              <a:t>contexto legal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Ciclo de vida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Patrones</a:t>
            </a:r>
            <a:r>
              <a:rPr lang="es-ES" dirty="0"/>
              <a:t>, </a:t>
            </a:r>
            <a:r>
              <a:rPr lang="es-ES" b="1" dirty="0"/>
              <a:t>Partes</a:t>
            </a:r>
            <a:r>
              <a:rPr lang="es-ES" dirty="0"/>
              <a:t>, </a:t>
            </a:r>
            <a:r>
              <a:rPr lang="es-ES" b="1" dirty="0"/>
              <a:t>Roles</a:t>
            </a:r>
            <a:r>
              <a:rPr lang="es-ES" dirty="0"/>
              <a:t>, </a:t>
            </a:r>
            <a:r>
              <a:rPr lang="es-ES" b="1" dirty="0"/>
              <a:t>Parámetros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Privacidad</a:t>
            </a:r>
            <a:r>
              <a:rPr lang="es-ES" dirty="0"/>
              <a:t>, </a:t>
            </a:r>
            <a:r>
              <a:rPr lang="es-ES" b="1" dirty="0"/>
              <a:t>consentimiento</a:t>
            </a:r>
            <a:r>
              <a:rPr lang="es-ES" dirty="0"/>
              <a:t> y </a:t>
            </a:r>
            <a:r>
              <a:rPr lang="es-ES" b="1" dirty="0"/>
              <a:t>autorización</a:t>
            </a:r>
            <a:r>
              <a:rPr lang="es-ES" dirty="0"/>
              <a:t> para acceso.</a:t>
            </a:r>
          </a:p>
          <a:p>
            <a:pPr lvl="1"/>
            <a:r>
              <a:rPr lang="es-ES" dirty="0" err="1"/>
              <a:t>Tokenización</a:t>
            </a:r>
            <a:r>
              <a:rPr lang="es-ES" dirty="0"/>
              <a:t> de </a:t>
            </a:r>
            <a:r>
              <a:rPr lang="es-ES" b="1" dirty="0"/>
              <a:t>bienes reales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Pagamentos</a:t>
            </a:r>
            <a:r>
              <a:rPr lang="es-ES" dirty="0"/>
              <a:t> programables.</a:t>
            </a:r>
          </a:p>
          <a:p>
            <a:pPr lvl="1"/>
            <a:r>
              <a:rPr lang="es-ES" b="1" dirty="0"/>
              <a:t>Automatización</a:t>
            </a:r>
            <a:r>
              <a:rPr lang="es-ES" dirty="0"/>
              <a:t> y </a:t>
            </a:r>
            <a:r>
              <a:rPr lang="es-ES" b="1" dirty="0"/>
              <a:t>comunicación</a:t>
            </a:r>
            <a:r>
              <a:rPr lang="es-ES" dirty="0"/>
              <a:t> cros-dominio.</a:t>
            </a:r>
          </a:p>
          <a:p>
            <a:pPr lvl="1"/>
            <a:endParaRPr lang="es-ES" dirty="0"/>
          </a:p>
          <a:p>
            <a:pPr lvl="1"/>
            <a:endParaRPr lang="es-CL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4700D36-D30C-72D1-27CE-96612E197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3341" y="2247392"/>
            <a:ext cx="2647734" cy="3771392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20717676-5D8B-6767-78AD-4A922975ED87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https://neuro-foundation.io/Papers/Neuro-Features,%20Executive%20Summary.pdf</a:t>
            </a:r>
          </a:p>
        </p:txBody>
      </p:sp>
    </p:spTree>
    <p:extLst>
      <p:ext uri="{BB962C8B-B14F-4D97-AF65-F5344CB8AC3E}">
        <p14:creationId xmlns:p14="http://schemas.microsoft.com/office/powerpoint/2010/main" val="1688611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33FE9-946E-611E-8A0B-AA2AC6B2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E7F8AF-C7BC-4616-3B49-473BB0A11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s-ES" sz="2600" b="1" dirty="0"/>
              <a:t>Neuro-</a:t>
            </a:r>
            <a:r>
              <a:rPr lang="es-ES" sz="2600" b="1" dirty="0" err="1"/>
              <a:t>Foundation</a:t>
            </a:r>
            <a:r>
              <a:rPr lang="es-ES" sz="2600" b="1" dirty="0"/>
              <a:t>™</a:t>
            </a:r>
            <a:endParaRPr lang="es-ES" sz="2600" dirty="0"/>
          </a:p>
          <a:p>
            <a:pPr lvl="1"/>
            <a:endParaRPr lang="es-ES" dirty="0"/>
          </a:p>
          <a:p>
            <a:pPr lvl="1"/>
            <a:r>
              <a:rPr lang="es-ES" b="1" dirty="0"/>
              <a:t>Interoperación</a:t>
            </a:r>
          </a:p>
          <a:p>
            <a:pPr lvl="1"/>
            <a:r>
              <a:rPr lang="es-ES" b="1" dirty="0"/>
              <a:t>Federación</a:t>
            </a:r>
          </a:p>
          <a:p>
            <a:pPr lvl="1"/>
            <a:r>
              <a:rPr lang="es-ES" b="1" dirty="0"/>
              <a:t>Ciberseguridad</a:t>
            </a:r>
          </a:p>
          <a:p>
            <a:pPr lvl="1"/>
            <a:r>
              <a:rPr lang="es-ES" b="1" dirty="0"/>
              <a:t>Harmonización</a:t>
            </a:r>
            <a:r>
              <a:rPr lang="es-ES" dirty="0"/>
              <a:t> de Internet de las Cosas</a:t>
            </a:r>
          </a:p>
          <a:p>
            <a:pPr lvl="1"/>
            <a:r>
              <a:rPr lang="es-ES" b="1" dirty="0"/>
              <a:t>Sistemas Ciber-físicos</a:t>
            </a:r>
            <a:r>
              <a:rPr lang="es-ES" dirty="0"/>
              <a:t> (CPS)</a:t>
            </a:r>
          </a:p>
          <a:p>
            <a:pPr lvl="1"/>
            <a:r>
              <a:rPr lang="es-ES" b="1" dirty="0"/>
              <a:t>Propiedad</a:t>
            </a:r>
            <a:r>
              <a:rPr lang="es-ES" dirty="0"/>
              <a:t> de información</a:t>
            </a:r>
          </a:p>
          <a:p>
            <a:pPr lvl="1"/>
            <a:r>
              <a:rPr lang="es-ES" b="1" dirty="0"/>
              <a:t>Monetización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CL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2A4E810-02BD-088D-6AC1-53BF275D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3341" y="2259957"/>
            <a:ext cx="2647734" cy="3746261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854128DC-3D7B-34E7-F74E-C3D60C14D403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https://neuro-foundation.io/Papers/Identity%20Architecture%20for%20Smart%20Societies.pdf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6B96B349-2896-4A43-847A-230C5031B71B}"/>
              </a:ext>
            </a:extLst>
          </p:cNvPr>
          <p:cNvSpPr txBox="1"/>
          <p:nvPr/>
        </p:nvSpPr>
        <p:spPr>
          <a:xfrm>
            <a:off x="2447544" y="6094659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https://neuro-foundation.io/</a:t>
            </a:r>
          </a:p>
        </p:txBody>
      </p:sp>
    </p:spTree>
    <p:extLst>
      <p:ext uri="{BB962C8B-B14F-4D97-AF65-F5344CB8AC3E}">
        <p14:creationId xmlns:p14="http://schemas.microsoft.com/office/powerpoint/2010/main" val="329158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2698C-0236-5688-41B5-BD247EAF0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2B266D-9600-62E0-AAB0-F0ECC7B28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Representation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N3 – Plain Text</a:t>
            </a:r>
          </a:p>
          <a:p>
            <a:pPr lvl="1"/>
            <a:r>
              <a:rPr lang="en-US" b="1" noProof="0" dirty="0"/>
              <a:t>Turtle</a:t>
            </a:r>
            <a:r>
              <a:rPr lang="en-US" noProof="0" dirty="0"/>
              <a:t> – Plain Text</a:t>
            </a:r>
          </a:p>
          <a:p>
            <a:pPr lvl="1"/>
            <a:r>
              <a:rPr lang="en-US" b="1" dirty="0"/>
              <a:t>Resource Description Framework</a:t>
            </a:r>
            <a:r>
              <a:rPr lang="en-US" dirty="0"/>
              <a:t> (RDF) - XML</a:t>
            </a:r>
          </a:p>
          <a:p>
            <a:pPr lvl="1"/>
            <a:r>
              <a:rPr lang="en-US" b="1" noProof="0" dirty="0"/>
              <a:t>JSON-LD </a:t>
            </a:r>
            <a:r>
              <a:rPr lang="en-US" noProof="0" dirty="0"/>
              <a:t>– JSON</a:t>
            </a:r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BBA240AD-AB90-7609-CC5B-95227B177E50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FAEDB826-F63E-B2BD-4399-68A680DFC58A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https://json-ld.org/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BBC0EA1F-CF96-7E9F-F881-7DC1A317E52A}"/>
              </a:ext>
            </a:extLst>
          </p:cNvPr>
          <p:cNvSpPr txBox="1"/>
          <p:nvPr/>
        </p:nvSpPr>
        <p:spPr>
          <a:xfrm>
            <a:off x="2447544" y="611887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https://www.w3.org/TR/rdf12-turtle/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A81B4963-9EF0-EE38-49F6-E88A59649AA9}"/>
              </a:ext>
            </a:extLst>
          </p:cNvPr>
          <p:cNvSpPr txBox="1"/>
          <p:nvPr/>
        </p:nvSpPr>
        <p:spPr>
          <a:xfrm>
            <a:off x="2447544" y="585726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https://www.w3.org/TR/rdf12-primer/</a:t>
            </a:r>
          </a:p>
        </p:txBody>
      </p:sp>
      <p:pic>
        <p:nvPicPr>
          <p:cNvPr id="2050" name="Picture 2" descr="Informal graphs of the sample triples">
            <a:extLst>
              <a:ext uri="{FF2B5EF4-FFF2-40B4-BE49-F238E27FC236}">
                <a16:creationId xmlns:a16="http://schemas.microsoft.com/office/drawing/2014/main" id="{FC47FFDC-6FF2-8942-B37E-3CD139403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463" y="1163053"/>
            <a:ext cx="4471243" cy="2987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DF logo">
            <a:extLst>
              <a:ext uri="{FF2B5EF4-FFF2-40B4-BE49-F238E27FC236}">
                <a16:creationId xmlns:a16="http://schemas.microsoft.com/office/drawing/2014/main" id="{27FB45EC-885C-318A-D49D-414CD217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235" y="4225452"/>
            <a:ext cx="879471" cy="952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087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BD421-5695-5289-DB3D-C58C5D1A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 err="1"/>
              <a:t>Questions</a:t>
            </a:r>
            <a:r>
              <a:rPr lang="es-CL" b="1" dirty="0"/>
              <a:t>?</a:t>
            </a:r>
            <a:br>
              <a:rPr lang="es-CL" dirty="0"/>
            </a:b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9470AA-BE83-86B9-DC0E-4B946351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33" y="1540189"/>
            <a:ext cx="12032467" cy="3777622"/>
          </a:xfrm>
        </p:spPr>
        <p:txBody>
          <a:bodyPr/>
          <a:lstStyle/>
          <a:p>
            <a:pPr marL="0" indent="0" algn="ctr">
              <a:buNone/>
            </a:pPr>
            <a:r>
              <a:rPr lang="es-CL" sz="23900" dirty="0"/>
              <a:t>?</a:t>
            </a:r>
            <a:endParaRPr lang="es-CL" dirty="0"/>
          </a:p>
        </p:txBody>
      </p:sp>
      <p:grpSp>
        <p:nvGrpSpPr>
          <p:cNvPr id="4" name="Grupp 3">
            <a:extLst>
              <a:ext uri="{FF2B5EF4-FFF2-40B4-BE49-F238E27FC236}">
                <a16:creationId xmlns:a16="http://schemas.microsoft.com/office/drawing/2014/main" id="{778567DA-9943-4641-51ED-C5A3C061B485}"/>
              </a:ext>
            </a:extLst>
          </p:cNvPr>
          <p:cNvGrpSpPr/>
          <p:nvPr/>
        </p:nvGrpSpPr>
        <p:grpSpPr>
          <a:xfrm>
            <a:off x="6466948" y="4784880"/>
            <a:ext cx="5565519" cy="1956389"/>
            <a:chOff x="6466948" y="4784880"/>
            <a:chExt cx="5565519" cy="1956389"/>
          </a:xfrm>
        </p:grpSpPr>
        <p:pic>
          <p:nvPicPr>
            <p:cNvPr id="4100" name="Picture 4" descr="QR Code Image">
              <a:extLst>
                <a:ext uri="{FF2B5EF4-FFF2-40B4-BE49-F238E27FC236}">
                  <a16:creationId xmlns:a16="http://schemas.microsoft.com/office/drawing/2014/main" id="{54915B6E-B34B-F820-D6AB-A45320F7C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8261" y="4787063"/>
              <a:ext cx="1954206" cy="1954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9FC0F3CB-DFCB-338E-C5B0-546084B1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6948" y="4784880"/>
              <a:ext cx="3611313" cy="1956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7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CFDA4-890B-34D0-0F47-7A5FAEB6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E521BA-355F-4026-17D6-39F2A667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Example - Turtle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0A1DA0D7-79A9-06CB-242F-DCB1ABDE16A3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1A203BE8-C258-4F34-8045-8A04B3DF5BE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https://lab.tagroot.io/Demo/TurtleExample.ttl</a:t>
            </a:r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E5FC9A4A-DC92-4EF0-5E98-7B4F73E17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358" y="4646063"/>
            <a:ext cx="10700084" cy="1412381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C0F4691F-CB98-1937-7AFF-6E512DB21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763" y="799556"/>
            <a:ext cx="6522569" cy="353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88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C96B-DEAE-AA6B-CAB6-2C2DE3610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69C15C-A070-3110-9A7E-A015F5B9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Meaning &amp; Reasoning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b="1" noProof="0" dirty="0"/>
              <a:t>Ontologies</a:t>
            </a:r>
          </a:p>
          <a:p>
            <a:pPr lvl="1"/>
            <a:r>
              <a:rPr lang="en-US" dirty="0"/>
              <a:t>RDF</a:t>
            </a:r>
          </a:p>
          <a:p>
            <a:pPr lvl="1"/>
            <a:r>
              <a:rPr lang="en-US" noProof="0" dirty="0"/>
              <a:t>RDF Schema (RD</a:t>
            </a:r>
            <a:r>
              <a:rPr lang="en-US" dirty="0"/>
              <a:t>FS)</a:t>
            </a:r>
          </a:p>
          <a:p>
            <a:pPr lvl="1"/>
            <a:r>
              <a:rPr lang="en-US" noProof="0" dirty="0"/>
              <a:t>Web Ontology Language (OWL)</a:t>
            </a:r>
          </a:p>
          <a:p>
            <a:pPr lvl="1"/>
            <a:r>
              <a:rPr lang="en-US" dirty="0"/>
              <a:t>Dublin Core (DC)</a:t>
            </a:r>
          </a:p>
          <a:p>
            <a:pPr lvl="1"/>
            <a:r>
              <a:rPr lang="en-US" noProof="0" dirty="0"/>
              <a:t>Friend-of-a-Friend (FOAF)</a:t>
            </a:r>
          </a:p>
          <a:p>
            <a:pPr lvl="1"/>
            <a:r>
              <a:rPr lang="en-US" dirty="0"/>
              <a:t>Simple Knowledge Organization (SKOS)</a:t>
            </a:r>
            <a:endParaRPr lang="en-US" noProof="0" dirty="0"/>
          </a:p>
          <a:p>
            <a:pPr lvl="1"/>
            <a:r>
              <a:rPr lang="en-US" dirty="0"/>
              <a:t>…</a:t>
            </a:r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78026532-E762-602C-FFC6-5BE60F441DD0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0D7755C-7C78-E646-57BE-F3FE9C07FCDE}"/>
              </a:ext>
            </a:extLst>
          </p:cNvPr>
          <p:cNvSpPr txBox="1"/>
          <p:nvPr/>
        </p:nvSpPr>
        <p:spPr>
          <a:xfrm>
            <a:off x="2447544" y="6380480"/>
            <a:ext cx="94564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https://www.dublincore.org/</a:t>
            </a:r>
          </a:p>
          <a:p>
            <a:pPr algn="r"/>
            <a:endParaRPr lang="sv-SE" sz="1100" b="1" u="sng" kern="0" dirty="0">
              <a:solidFill>
                <a:srgbClr val="D2600F">
                  <a:alpha val="100000"/>
                </a:srgb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71E2DC4D-C356-4A60-322B-41B4D2BBC9FE}"/>
              </a:ext>
            </a:extLst>
          </p:cNvPr>
          <p:cNvSpPr txBox="1"/>
          <p:nvPr/>
        </p:nvSpPr>
        <p:spPr>
          <a:xfrm>
            <a:off x="2447544" y="611887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https://lov.linkeddata.es/dataset/lov/</a:t>
            </a:r>
          </a:p>
        </p:txBody>
      </p:sp>
    </p:spTree>
    <p:extLst>
      <p:ext uri="{BB962C8B-B14F-4D97-AF65-F5344CB8AC3E}">
        <p14:creationId xmlns:p14="http://schemas.microsoft.com/office/powerpoint/2010/main" val="3463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21A0B-9395-CEEE-15BF-D2D111568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9FA9A-8953-2346-9AF2-2E465544D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6245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Persisted Storage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r>
              <a:rPr lang="en-US" dirty="0"/>
              <a:t>Downloadable</a:t>
            </a:r>
            <a:r>
              <a:rPr lang="en-US" b="1" dirty="0"/>
              <a:t> Online Resources</a:t>
            </a:r>
          </a:p>
          <a:p>
            <a:pPr lvl="1"/>
            <a:r>
              <a:rPr lang="en-US" b="1" dirty="0"/>
              <a:t>Graph Databases</a:t>
            </a:r>
          </a:p>
          <a:p>
            <a:pPr lvl="1"/>
            <a:r>
              <a:rPr lang="en-US" b="1" noProof="0" dirty="0"/>
              <a:t>Graph Store</a:t>
            </a:r>
          </a:p>
          <a:p>
            <a:pPr lvl="1"/>
            <a:r>
              <a:rPr lang="en-US" b="1" dirty="0"/>
              <a:t>Query Endpoints </a:t>
            </a:r>
            <a:r>
              <a:rPr lang="en-US" dirty="0"/>
              <a:t>(SPARQL)</a:t>
            </a:r>
          </a:p>
          <a:p>
            <a:pPr lvl="1"/>
            <a:endParaRPr lang="en-US" b="1" noProof="0" dirty="0"/>
          </a:p>
          <a:p>
            <a:r>
              <a:rPr lang="en-US" b="1" dirty="0"/>
              <a:t>Proposed</a:t>
            </a:r>
          </a:p>
          <a:p>
            <a:endParaRPr lang="en-US" b="1" noProof="0" dirty="0"/>
          </a:p>
          <a:p>
            <a:pPr lvl="1"/>
            <a:r>
              <a:rPr lang="en-US" b="1" noProof="0" dirty="0"/>
              <a:t>Dynamic Generation </a:t>
            </a:r>
            <a:r>
              <a:rPr lang="en-US" noProof="0" dirty="0"/>
              <a:t>of </a:t>
            </a:r>
            <a:r>
              <a:rPr lang="en-US" b="1" noProof="0" dirty="0"/>
              <a:t>transient </a:t>
            </a:r>
            <a:r>
              <a:rPr lang="en-US" noProof="0" dirty="0"/>
              <a:t>information</a:t>
            </a:r>
          </a:p>
          <a:p>
            <a:pPr lvl="1"/>
            <a:r>
              <a:rPr lang="en-US" dirty="0"/>
              <a:t>Bridge </a:t>
            </a:r>
            <a:r>
              <a:rPr lang="en-US" b="1" dirty="0"/>
              <a:t>real-time </a:t>
            </a:r>
            <a:r>
              <a:rPr lang="en-US" dirty="0"/>
              <a:t>IoT, as per W3C Vision</a:t>
            </a:r>
          </a:p>
          <a:p>
            <a:pPr lvl="1"/>
            <a:r>
              <a:rPr lang="en-US" noProof="0" dirty="0"/>
              <a:t>Create a </a:t>
            </a:r>
            <a:r>
              <a:rPr lang="en-US" b="1" noProof="0" dirty="0"/>
              <a:t>Unified API </a:t>
            </a:r>
            <a:r>
              <a:rPr lang="en-US" noProof="0" dirty="0"/>
              <a:t>for the </a:t>
            </a:r>
            <a:r>
              <a:rPr lang="en-US" b="1" noProof="0" dirty="0"/>
              <a:t>Smart Society</a:t>
            </a:r>
            <a:r>
              <a:rPr lang="en-US" noProof="0" dirty="0"/>
              <a:t> using </a:t>
            </a:r>
            <a:r>
              <a:rPr lang="en-US" b="1" noProof="0" dirty="0"/>
              <a:t>SPARQL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25371D78-82B2-3877-899B-79075032EB25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7F421FF-039A-1031-F820-125BB89F379D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https://www.w3.org/TR/sparql12-graph-store-protocol/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506D2D8B-5433-A23E-F421-1C08BF2636FE}"/>
              </a:ext>
            </a:extLst>
          </p:cNvPr>
          <p:cNvSpPr txBox="1"/>
          <p:nvPr/>
        </p:nvSpPr>
        <p:spPr>
          <a:xfrm>
            <a:off x="2447544" y="611887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https://www.w3.org/TR/sparql12-protocol/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59A11C2F-EF8B-7215-4A75-900569CA9A9C}"/>
              </a:ext>
            </a:extLst>
          </p:cNvPr>
          <p:cNvSpPr txBox="1"/>
          <p:nvPr/>
        </p:nvSpPr>
        <p:spPr>
          <a:xfrm>
            <a:off x="2447544" y="5852056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https://www.w3.org/WoT/</a:t>
            </a:r>
          </a:p>
        </p:txBody>
      </p:sp>
      <p:pic>
        <p:nvPicPr>
          <p:cNvPr id="3074" name="Picture 2" descr="WoT Video">
            <a:extLst>
              <a:ext uri="{FF2B5EF4-FFF2-40B4-BE49-F238E27FC236}">
                <a16:creationId xmlns:a16="http://schemas.microsoft.com/office/drawing/2014/main" id="{DE247531-EF25-61C5-9C26-F6E6940D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197" y="1041949"/>
            <a:ext cx="3778807" cy="212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499F01B1-A3E2-F59D-51F0-96F624FC2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341" y="3300935"/>
            <a:ext cx="6348663" cy="159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72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8FD7-A57C-70AA-4B81-36563A1F1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43F0C-2F5E-E5AE-BD45-2513AB0EF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Sensor References (1)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10F75DAB-2BB8-2964-EAE0-C51FB9366558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D2E089D9-FEE1-3108-3723-2682B06DAA9F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B85FBB3-ED8A-E1DA-7DF1-A7A8F605BE66}"/>
              </a:ext>
            </a:extLst>
          </p:cNvPr>
          <p:cNvSpPr txBox="1"/>
          <p:nvPr/>
        </p:nvSpPr>
        <p:spPr>
          <a:xfrm>
            <a:off x="2447544" y="615085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https://lab.tagroot.io/Demo/SensorReferences.ttl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8050284F-BBC4-855C-8242-CAEE3D12E35D}"/>
              </a:ext>
            </a:extLst>
          </p:cNvPr>
          <p:cNvSpPr txBox="1"/>
          <p:nvPr/>
        </p:nvSpPr>
        <p:spPr>
          <a:xfrm>
            <a:off x="2447544" y="5923632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1BC163EC-860D-61BF-38B5-46907948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82" y="1630984"/>
            <a:ext cx="8854235" cy="4034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81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CAD45-12FF-D7A5-AFAC-6916A020B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55B8E2-8644-9C65-8B29-5416EDF04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Sensor References (2)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C87B27D9-4964-44EE-78FC-320D74F66C87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671E282-0A92-73B6-35DC-1EA63D3754D4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B91156F2-EFD8-4C85-F653-FBEBCFE43401}"/>
              </a:ext>
            </a:extLst>
          </p:cNvPr>
          <p:cNvSpPr txBox="1"/>
          <p:nvPr/>
        </p:nvSpPr>
        <p:spPr>
          <a:xfrm>
            <a:off x="2447544" y="615085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https://lab.tagroot.io/Demo/SensorReferences.ttl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25B8BAE2-CEC0-1DB3-159D-0AC2F5931A0D}"/>
              </a:ext>
            </a:extLst>
          </p:cNvPr>
          <p:cNvSpPr txBox="1"/>
          <p:nvPr/>
        </p:nvSpPr>
        <p:spPr>
          <a:xfrm>
            <a:off x="2447544" y="592614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42ACA7E-DE14-51F3-8A0E-E5AAF550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41" y="1661943"/>
            <a:ext cx="7274196" cy="4010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62616516-E64F-7B54-334D-C962591E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63" y="2753775"/>
            <a:ext cx="4776403" cy="154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349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CDC0-1832-A1B3-2E22-5B32A5A28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7038E1-92EA-2997-AC7E-02D90D30F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791" y="1051019"/>
            <a:ext cx="7521081" cy="4755961"/>
          </a:xfrm>
        </p:spPr>
        <p:txBody>
          <a:bodyPr>
            <a:normAutofit/>
          </a:bodyPr>
          <a:lstStyle/>
          <a:p>
            <a:r>
              <a:rPr lang="en-US" sz="2600" b="1" noProof="0" dirty="0"/>
              <a:t>SPARQL Examples – Sensor References (3)</a:t>
            </a:r>
            <a:endParaRPr lang="en-US" sz="2600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ADEAD38F-2219-5C18-DFE8-0A46273AC279}"/>
              </a:ext>
            </a:extLst>
          </p:cNvPr>
          <p:cNvSpPr txBox="1"/>
          <p:nvPr/>
        </p:nvSpPr>
        <p:spPr>
          <a:xfrm>
            <a:off x="6586407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https://www.w3.org/2013/data/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6EDDE5EA-4705-49D3-E692-4A7A12A309B3}"/>
              </a:ext>
            </a:extLst>
          </p:cNvPr>
          <p:cNvSpPr txBox="1"/>
          <p:nvPr/>
        </p:nvSpPr>
        <p:spPr>
          <a:xfrm>
            <a:off x="2447544" y="6380480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https://lab.tagroot.io/Sparql.md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1C347D55-F393-CA9B-A7BA-029D5FB28F9A}"/>
              </a:ext>
            </a:extLst>
          </p:cNvPr>
          <p:cNvSpPr txBox="1"/>
          <p:nvPr/>
        </p:nvSpPr>
        <p:spPr>
          <a:xfrm>
            <a:off x="2447544" y="615085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https://lab.tagroot.io/Demo/SensorReferences.ttl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E93FAC5E-CC2A-737A-F6CB-82BCD830DFDE}"/>
              </a:ext>
            </a:extLst>
          </p:cNvPr>
          <p:cNvSpPr txBox="1"/>
          <p:nvPr/>
        </p:nvSpPr>
        <p:spPr>
          <a:xfrm>
            <a:off x="2447544" y="5924305"/>
            <a:ext cx="94564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v-SE" sz="1100" b="1" u="sng" kern="0" dirty="0">
                <a:solidFill>
                  <a:srgbClr val="D2600F">
                    <a:alpha val="100000"/>
                  </a:srgbClr>
                </a:solidFill>
                <a:latin typeface="Open Sans"/>
                <a:ea typeface="Open Sans"/>
                <a:cs typeface="Open Sans"/>
              </a:rPr>
              <a:t>https://lab.tagroot.io/Demo/SparqlExamples.txt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CADB2444-DCDE-F6C3-CE4F-936379DAF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028" y="1545454"/>
            <a:ext cx="11073944" cy="4196994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67DB7A5B-0031-ED0C-A66B-887E5D903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63" y="4963691"/>
            <a:ext cx="4776403" cy="154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6039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4080</TotalTime>
  <Words>14803</Words>
  <Application>Microsoft Office PowerPoint</Application>
  <PresentationFormat>Bredbild</PresentationFormat>
  <Paragraphs>1841</Paragraphs>
  <Slides>30</Slides>
  <Notes>25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Open Sans</vt:lpstr>
      <vt:lpstr>Wingdings 3</vt:lpstr>
      <vt:lpstr>Espiral</vt:lpstr>
      <vt:lpstr>Harmonized Web API for real-time data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Tecnología Neuro-Ledger®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Einar Rosenqvist</dc:creator>
  <cp:lastModifiedBy>Peter Waher</cp:lastModifiedBy>
  <cp:revision>208</cp:revision>
  <dcterms:created xsi:type="dcterms:W3CDTF">2025-10-13T10:50:56Z</dcterms:created>
  <dcterms:modified xsi:type="dcterms:W3CDTF">2025-10-23T19:27:47Z</dcterms:modified>
</cp:coreProperties>
</file>